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15" r:id="rId1"/>
  </p:sldMasterIdLst>
  <p:notesMasterIdLst>
    <p:notesMasterId r:id="rId107"/>
  </p:notesMasterIdLst>
  <p:handoutMasterIdLst>
    <p:handoutMasterId r:id="rId108"/>
  </p:handoutMasterIdLst>
  <p:sldIdLst>
    <p:sldId id="602" r:id="rId2"/>
    <p:sldId id="386" r:id="rId3"/>
    <p:sldId id="436" r:id="rId4"/>
    <p:sldId id="472" r:id="rId5"/>
    <p:sldId id="545" r:id="rId6"/>
    <p:sldId id="546" r:id="rId7"/>
    <p:sldId id="503" r:id="rId8"/>
    <p:sldId id="561" r:id="rId9"/>
    <p:sldId id="502" r:id="rId10"/>
    <p:sldId id="435" r:id="rId11"/>
    <p:sldId id="387" r:id="rId12"/>
    <p:sldId id="388" r:id="rId13"/>
    <p:sldId id="390" r:id="rId14"/>
    <p:sldId id="439" r:id="rId15"/>
    <p:sldId id="391" r:id="rId16"/>
    <p:sldId id="514" r:id="rId17"/>
    <p:sldId id="515" r:id="rId18"/>
    <p:sldId id="392" r:id="rId19"/>
    <p:sldId id="544" r:id="rId20"/>
    <p:sldId id="447" r:id="rId21"/>
    <p:sldId id="400" r:id="rId22"/>
    <p:sldId id="450" r:id="rId23"/>
    <p:sldId id="451" r:id="rId24"/>
    <p:sldId id="453" r:id="rId25"/>
    <p:sldId id="454" r:id="rId26"/>
    <p:sldId id="455" r:id="rId27"/>
    <p:sldId id="456" r:id="rId28"/>
    <p:sldId id="547" r:id="rId29"/>
    <p:sldId id="548" r:id="rId30"/>
    <p:sldId id="603" r:id="rId31"/>
    <p:sldId id="519" r:id="rId32"/>
    <p:sldId id="458" r:id="rId33"/>
    <p:sldId id="477" r:id="rId34"/>
    <p:sldId id="459" r:id="rId35"/>
    <p:sldId id="409" r:id="rId36"/>
    <p:sldId id="410" r:id="rId37"/>
    <p:sldId id="549" r:id="rId38"/>
    <p:sldId id="550" r:id="rId39"/>
    <p:sldId id="520" r:id="rId40"/>
    <p:sldId id="613" r:id="rId41"/>
    <p:sldId id="552" r:id="rId42"/>
    <p:sldId id="553" r:id="rId43"/>
    <p:sldId id="554" r:id="rId44"/>
    <p:sldId id="551" r:id="rId45"/>
    <p:sldId id="560" r:id="rId46"/>
    <p:sldId id="610" r:id="rId47"/>
    <p:sldId id="606" r:id="rId48"/>
    <p:sldId id="607" r:id="rId49"/>
    <p:sldId id="608" r:id="rId50"/>
    <p:sldId id="611" r:id="rId51"/>
    <p:sldId id="572" r:id="rId52"/>
    <p:sldId id="556" r:id="rId53"/>
    <p:sldId id="443" r:id="rId54"/>
    <p:sldId id="558" r:id="rId55"/>
    <p:sldId id="562" r:id="rId56"/>
    <p:sldId id="445" r:id="rId57"/>
    <p:sldId id="563" r:id="rId58"/>
    <p:sldId id="484" r:id="rId59"/>
    <p:sldId id="564" r:id="rId60"/>
    <p:sldId id="485" r:id="rId61"/>
    <p:sldId id="614" r:id="rId62"/>
    <p:sldId id="521" r:id="rId63"/>
    <p:sldId id="489" r:id="rId64"/>
    <p:sldId id="473" r:id="rId65"/>
    <p:sldId id="461" r:id="rId66"/>
    <p:sldId id="460" r:id="rId67"/>
    <p:sldId id="522" r:id="rId68"/>
    <p:sldId id="537" r:id="rId69"/>
    <p:sldId id="566" r:id="rId70"/>
    <p:sldId id="538" r:id="rId71"/>
    <p:sldId id="567" r:id="rId72"/>
    <p:sldId id="568" r:id="rId73"/>
    <p:sldId id="569" r:id="rId74"/>
    <p:sldId id="570" r:id="rId75"/>
    <p:sldId id="540" r:id="rId76"/>
    <p:sldId id="579" r:id="rId77"/>
    <p:sldId id="542" r:id="rId78"/>
    <p:sldId id="541" r:id="rId79"/>
    <p:sldId id="527" r:id="rId80"/>
    <p:sldId id="576" r:id="rId81"/>
    <p:sldId id="577" r:id="rId82"/>
    <p:sldId id="578" r:id="rId83"/>
    <p:sldId id="575" r:id="rId84"/>
    <p:sldId id="580" r:id="rId85"/>
    <p:sldId id="581" r:id="rId86"/>
    <p:sldId id="582" r:id="rId87"/>
    <p:sldId id="583" r:id="rId88"/>
    <p:sldId id="584" r:id="rId89"/>
    <p:sldId id="586" r:id="rId90"/>
    <p:sldId id="525" r:id="rId91"/>
    <p:sldId id="587" r:id="rId92"/>
    <p:sldId id="588" r:id="rId93"/>
    <p:sldId id="589" r:id="rId94"/>
    <p:sldId id="590" r:id="rId95"/>
    <p:sldId id="591" r:id="rId96"/>
    <p:sldId id="592" r:id="rId97"/>
    <p:sldId id="593" r:id="rId98"/>
    <p:sldId id="594" r:id="rId99"/>
    <p:sldId id="595" r:id="rId100"/>
    <p:sldId id="585" r:id="rId101"/>
    <p:sldId id="604" r:id="rId102"/>
    <p:sldId id="598" r:id="rId103"/>
    <p:sldId id="599" r:id="rId104"/>
    <p:sldId id="600" r:id="rId105"/>
    <p:sldId id="601" r:id="rId106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20D3"/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32" autoAdjust="0"/>
    <p:restoredTop sz="86939" autoAdjust="0"/>
  </p:normalViewPr>
  <p:slideViewPr>
    <p:cSldViewPr>
      <p:cViewPr varScale="1">
        <p:scale>
          <a:sx n="141" d="100"/>
          <a:sy n="141" d="100"/>
        </p:scale>
        <p:origin x="1200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handoutMaster" Target="handoutMasters/handoutMaster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presProps" Target="pres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tiff>
</file>

<file path=ppt/media/image2.jpeg>
</file>

<file path=ppt/media/image22.png>
</file>

<file path=ppt/media/image3.jpg>
</file>

<file path=ppt/media/image33.png>
</file>

<file path=ppt/media/image34.png>
</file>

<file path=ppt/media/image4.jpg>
</file>

<file path=ppt/media/image5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9955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853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51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352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45391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62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65345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67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3058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4073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384C32A9-5A2D-B045-843B-D06D034130F2}" type="slidenum">
              <a:rPr lang="en-US" sz="1200"/>
              <a:pPr eaLnBrk="1" hangingPunct="1"/>
              <a:t>70</a:t>
            </a:fld>
            <a:endParaRPr lang="en-US" sz="1200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8462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846" indent="-28571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2840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599975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111" indent="-228568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247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383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8519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5655" indent="-22856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CE933F43-4F06-6E4C-A88E-635F26D155D2}" type="slidenum">
              <a:rPr lang="en-US" sz="1200"/>
              <a:pPr eaLnBrk="1" hangingPunct="1"/>
              <a:t>75</a:t>
            </a:fld>
            <a:endParaRPr lang="en-US" sz="1200"/>
          </a:p>
        </p:txBody>
      </p:sp>
      <p:sp>
        <p:nvSpPr>
          <p:cNvPr id="686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0961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9031F-EB71-7642-8F3C-6FDC1408CB92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527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79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17149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E6D798-0D31-0647-AB71-9E94307BC9C4}" type="slidenum">
              <a:rPr lang="en-US"/>
              <a:pPr/>
              <a:t>13</a:t>
            </a:fld>
            <a:endParaRPr lang="en-US"/>
          </a:p>
        </p:txBody>
      </p:sp>
      <p:sp>
        <p:nvSpPr>
          <p:cNvPr id="28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98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83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3253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84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9167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1325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0146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99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586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76275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105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56725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041FE78-3ECD-CD47-AF85-D701825482C7}" type="slidenum">
              <a:rPr lang="en-US"/>
              <a:pPr/>
              <a:t>15</a:t>
            </a:fld>
            <a:endParaRPr lang="en-US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151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16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190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17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 define the Naive Bayes classifier, a basic text classifier that will allow us to introduce many of the fundamental issues in text classification.</a:t>
            </a:r>
          </a:p>
        </p:txBody>
      </p:sp>
    </p:spTree>
    <p:extLst>
      <p:ext uri="{BB962C8B-B14F-4D97-AF65-F5344CB8AC3E}">
        <p14:creationId xmlns:p14="http://schemas.microsoft.com/office/powerpoint/2010/main" val="1541417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We've now seen the basic principles of naïve bayes classification!  </a:t>
            </a:r>
          </a:p>
        </p:txBody>
      </p:sp>
    </p:spTree>
    <p:extLst>
      <p:ext uri="{BB962C8B-B14F-4D97-AF65-F5344CB8AC3E}">
        <p14:creationId xmlns:p14="http://schemas.microsoft.com/office/powerpoint/2010/main" val="3398952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865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39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70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40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In this lecture we'll do a worked example of naïve bayes sentiment analysis, and also introduce the binary multinominal naïve bayes algorithm.</a:t>
            </a:r>
          </a:p>
        </p:txBody>
      </p:sp>
    </p:spTree>
    <p:extLst>
      <p:ext uri="{BB962C8B-B14F-4D97-AF65-F5344CB8AC3E}">
        <p14:creationId xmlns:p14="http://schemas.microsoft.com/office/powerpoint/2010/main" val="2804914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2549264" y="2474314"/>
            <a:ext cx="51435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4995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9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7255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9093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8904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370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13" indent="-254000">
              <a:tabLst/>
              <a:defRPr sz="2400" baseline="0"/>
            </a:lvl2pPr>
            <a:lvl3pPr marL="515938" indent="-228600">
              <a:tabLst/>
              <a:defRPr sz="2000" baseline="0"/>
            </a:lvl3pPr>
            <a:lvl4pPr marL="690563" indent="-265113">
              <a:tabLst/>
              <a:defRPr sz="1600" baseline="0"/>
            </a:lvl4pPr>
            <a:lvl5pPr marL="801688" indent="-239713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1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525"/>
          </a:p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980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2556759" y="2481809"/>
            <a:ext cx="51435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2472584" y="2548889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6166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3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412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183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6041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4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8" y="548640"/>
            <a:ext cx="5009393" cy="39433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5" y="4844840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0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96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4/4/21</a:t>
            </a:fld>
            <a:r>
              <a:rPr lang="en-US" err="1"/>
              <a:t>sss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Slides adapted from Jure </a:t>
            </a:r>
            <a:r>
              <a:rPr lang="en-US" err="1"/>
              <a:t>Leskovec</a:t>
            </a:r>
            <a:endParaRPr lang="en-US" sz="6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83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24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675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33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2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2" y="4844840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4/4/21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0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5" y="4844840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294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02" r:id="rId15"/>
    <p:sldLayoutId id="2147483709" r:id="rId16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oleObject" Target="../embeddings/oleObject2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3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5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7.emf"/><Relationship Id="rId5" Type="http://schemas.openxmlformats.org/officeDocument/2006/relationships/oleObject" Target="../embeddings/oleObject9.bin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15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9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9.emf"/><Relationship Id="rId4" Type="http://schemas.openxmlformats.org/officeDocument/2006/relationships/oleObject" Target="../embeddings/oleObject1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22.png"/><Relationship Id="rId4" Type="http://schemas.openxmlformats.org/officeDocument/2006/relationships/image" Target="../media/image2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3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2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oleObject" Target="../embeddings/oleObject19.bin"/><Relationship Id="rId7" Type="http://schemas.openxmlformats.org/officeDocument/2006/relationships/oleObject" Target="../embeddings/oleObject21.bin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5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8.emf"/><Relationship Id="rId5" Type="http://schemas.openxmlformats.org/officeDocument/2006/relationships/oleObject" Target="../embeddings/oleObject23.bin"/><Relationship Id="rId4" Type="http://schemas.openxmlformats.org/officeDocument/2006/relationships/image" Target="../media/image2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7.e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28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hyperlink" Target="https://mpqa.cs.pitt.edu/lexicons/subj_lexicon/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jh.harvard.edu/~inquirer/homecat.htm" TargetMode="External"/><Relationship Id="rId2" Type="http://schemas.openxmlformats.org/officeDocument/2006/relationships/hyperlink" Target="http://www.wjh.harvard.edu/~inquir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jh.harvard.edu/~inquirer/inquirerbasic.xls" TargetMode="Externa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 dirty="0">
                <a:latin typeface="Calibri (Headings)"/>
                <a:cs typeface="Calibri (Headings)"/>
              </a:rPr>
              <a:t>Text Classification and Na</a:t>
            </a:r>
            <a:r>
              <a:rPr lang="fr-FR" sz="3400" dirty="0">
                <a:latin typeface="Calibri (Headings)"/>
                <a:cs typeface="Calibri (Headings)"/>
              </a:rPr>
              <a:t>i</a:t>
            </a:r>
            <a:r>
              <a:rPr lang="en-US" sz="3400" dirty="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326496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 Sentiment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sz="3200"/>
              <a:t>Sentiment analysis is the detection of </a:t>
            </a:r>
            <a:r>
              <a:rPr lang="en-US" sz="3200" b="1"/>
              <a:t>attitudes</a:t>
            </a:r>
          </a:p>
          <a:p>
            <a:r>
              <a:rPr lang="en-US" sz="3200"/>
              <a:t>Simple task we focus on in this chapter</a:t>
            </a:r>
          </a:p>
          <a:p>
            <a:pPr lvl="1"/>
            <a:r>
              <a:rPr lang="en-US" sz="2800"/>
              <a:t>Is the attitude of this text positive or negative?</a:t>
            </a:r>
          </a:p>
          <a:p>
            <a:r>
              <a:rPr lang="en-US" sz="3200"/>
              <a:t>We return to affect classification in later chapters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4992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65601"/>
      </p:ext>
    </p:extLst>
  </p:cSld>
  <p:clrMapOvr>
    <a:masterClrMapping/>
  </p:clrMapOvr>
  <p:transition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sentiment classifiers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Kiritchenko</a:t>
            </a:r>
            <a:r>
              <a:rPr lang="en-US"/>
              <a:t> and Mohammad (2018) found that most sentiment classifiers assign lower sentiment and more negative emotion to sentences with African American names in them.</a:t>
            </a:r>
          </a:p>
          <a:p>
            <a:r>
              <a:rPr lang="en-US"/>
              <a:t>This perpetuates negative stereotypes that associate African Americans with negative emotions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9385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4A8C3C-7F38-2F4E-BA7E-5BA502834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Harms in toxicity classification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BF0650-F765-BF4F-97F7-5014D2CC06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Toxicity detection is the task of detecting hate speech, abuse, harassment, or other kinds of toxic language</a:t>
            </a:r>
          </a:p>
          <a:p>
            <a:r>
              <a:rPr lang="en-US"/>
              <a:t>But some toxicity classifiers incorrectly flag as being toxic sentences that are non-toxic but simply mention identities like blind people, women, or gay people.</a:t>
            </a:r>
          </a:p>
          <a:p>
            <a:r>
              <a:rPr lang="en-US"/>
              <a:t>This could lead to censorship of discussion about these groups.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328470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3847C-87A8-2F45-A324-BB8E0C847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causes these harms?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30F53-AC5D-B343-A6B5-6291E7218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7543801" cy="3886200"/>
          </a:xfrm>
        </p:spPr>
        <p:txBody>
          <a:bodyPr>
            <a:normAutofit/>
          </a:bodyPr>
          <a:lstStyle/>
          <a:p>
            <a:r>
              <a:rPr lang="en-US"/>
              <a:t>Can be caused by:</a:t>
            </a:r>
          </a:p>
          <a:p>
            <a:pPr lvl="1"/>
            <a:r>
              <a:rPr lang="en-US"/>
              <a:t>Problems in the training data; machine learning systems are known to amplify the biases in their training data. </a:t>
            </a:r>
          </a:p>
          <a:p>
            <a:pPr lvl="1"/>
            <a:r>
              <a:rPr lang="en-US"/>
              <a:t>Problems in the human labels</a:t>
            </a:r>
          </a:p>
          <a:p>
            <a:pPr lvl="1"/>
            <a:r>
              <a:rPr lang="en-US"/>
              <a:t>Problems in the resources used (like lexicons)</a:t>
            </a:r>
          </a:p>
          <a:p>
            <a:pPr lvl="1"/>
            <a:r>
              <a:rPr lang="en-US"/>
              <a:t>Problems in model architecture (like what the model is trained to optimized) </a:t>
            </a:r>
          </a:p>
          <a:p>
            <a:r>
              <a:rPr lang="en-US"/>
              <a:t>Mitigation of these harms is an open research area</a:t>
            </a:r>
          </a:p>
          <a:p>
            <a:r>
              <a:rPr lang="en-US"/>
              <a:t>Meanwhile: </a:t>
            </a:r>
            <a:r>
              <a:rPr lang="en-US" b="1"/>
              <a:t>model cards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50053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D7B1E-D215-F94D-9664-679ED92F1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 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71181-E2C9-F24C-9D90-6C271FE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For each algorithm you release, document:</a:t>
            </a:r>
          </a:p>
          <a:p>
            <a:pPr lvl="1"/>
            <a:r>
              <a:rPr lang="en-US"/>
              <a:t>training algorithms and parameters </a:t>
            </a:r>
          </a:p>
          <a:p>
            <a:pPr lvl="1"/>
            <a:r>
              <a:rPr lang="en-US"/>
              <a:t>training data sources, motivation, and preprocessing </a:t>
            </a:r>
          </a:p>
          <a:p>
            <a:pPr lvl="1"/>
            <a:r>
              <a:rPr lang="en-US"/>
              <a:t>evaluation data sources, motivation, and preprocessing </a:t>
            </a:r>
          </a:p>
          <a:p>
            <a:pPr lvl="1"/>
            <a:r>
              <a:rPr lang="en-US"/>
              <a:t>intended use and users </a:t>
            </a:r>
          </a:p>
          <a:p>
            <a:pPr lvl="1"/>
            <a:r>
              <a:rPr lang="en-US"/>
              <a:t>model performance across different demographic or other groups and environmental situations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45172A-0CBD-F34D-B586-6EC77ECA0E4E}"/>
              </a:ext>
            </a:extLst>
          </p:cNvPr>
          <p:cNvSpPr txBox="1"/>
          <p:nvPr/>
        </p:nvSpPr>
        <p:spPr>
          <a:xfrm>
            <a:off x="3276600" y="800099"/>
            <a:ext cx="21875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Calibri" panose="020F0502020204030204" pitchFamily="34" charset="0"/>
                <a:cs typeface="Calibri" panose="020F0502020204030204" pitchFamily="34" charset="0"/>
              </a:rPr>
              <a:t>(Mitchell et al., 2019)</a:t>
            </a:r>
          </a:p>
        </p:txBody>
      </p:sp>
    </p:spTree>
    <p:extLst>
      <p:ext uri="{BB962C8B-B14F-4D97-AF65-F5344CB8AC3E}">
        <p14:creationId xmlns:p14="http://schemas.microsoft.com/office/powerpoint/2010/main" val="373097473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Avoiding Harms in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01799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/>
              <a:t>Summary: Text Classification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xfrm>
            <a:off x="914400" y="1428750"/>
            <a:ext cx="7467600" cy="371475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Sentiment analysis</a:t>
            </a:r>
          </a:p>
          <a:p>
            <a:r>
              <a:rPr lang="en-US" sz="2800">
                <a:latin typeface="Calibri" charset="0"/>
              </a:rPr>
              <a:t>Spam detection</a:t>
            </a:r>
          </a:p>
          <a:p>
            <a:r>
              <a:rPr lang="en-US" sz="2800">
                <a:latin typeface="Calibri" charset="0"/>
              </a:rPr>
              <a:t>Authorship identification</a:t>
            </a:r>
          </a:p>
          <a:p>
            <a:r>
              <a:rPr lang="en-US" sz="2800">
                <a:latin typeface="Calibri" charset="0"/>
              </a:rPr>
              <a:t>Language Identification</a:t>
            </a:r>
          </a:p>
          <a:p>
            <a:r>
              <a:rPr lang="en-US" sz="2800">
                <a:latin typeface="Calibri" charset="0"/>
              </a:rPr>
              <a:t>Assigning subject categories, topics, or genres</a:t>
            </a:r>
          </a:p>
          <a:p>
            <a:r>
              <a:rPr lang="en-US" sz="2800">
                <a:latin typeface="Calibri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23096530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Text Classification: definition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3200" i="1">
                <a:latin typeface="Calibri" charset="0"/>
              </a:rPr>
              <a:t>Input</a:t>
            </a:r>
            <a:r>
              <a:rPr lang="en-US" sz="3200">
                <a:latin typeface="Calibri" charset="0"/>
              </a:rPr>
              <a:t>:</a:t>
            </a:r>
          </a:p>
          <a:p>
            <a:pPr lvl="1"/>
            <a:r>
              <a:rPr lang="en-US" sz="2800">
                <a:latin typeface="Calibri" charset="0"/>
              </a:rPr>
              <a:t> a document </a:t>
            </a:r>
            <a:r>
              <a:rPr lang="en-US" sz="28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800" i="1">
                <a:latin typeface="Calibri" charset="0"/>
              </a:rPr>
              <a:t> </a:t>
            </a:r>
            <a:r>
              <a:rPr lang="en-US" sz="28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8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8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8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8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</a:p>
          <a:p>
            <a:pPr lvl="1"/>
            <a:endParaRPr lang="en-US" sz="2800" i="1">
              <a:latin typeface="Calibri" charset="0"/>
            </a:endParaRPr>
          </a:p>
          <a:p>
            <a:r>
              <a:rPr lang="en-US" sz="3200" i="1">
                <a:latin typeface="Calibri" charset="0"/>
              </a:rPr>
              <a:t>Output</a:t>
            </a:r>
            <a:r>
              <a:rPr lang="en-US" sz="3200">
                <a:latin typeface="Calibri" charset="0"/>
              </a:rPr>
              <a:t>: a predicted class </a:t>
            </a:r>
            <a:r>
              <a:rPr lang="en-US" sz="3200" i="1">
                <a:solidFill>
                  <a:srgbClr val="FF0000"/>
                </a:solidFill>
                <a:latin typeface="Calibri" charset="0"/>
              </a:rPr>
              <a:t>c</a:t>
            </a:r>
            <a:r>
              <a:rPr lang="en-US" sz="3200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32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 </a:t>
            </a:r>
            <a:r>
              <a:rPr lang="en-US" sz="32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endParaRPr lang="en-US" sz="3200" i="1" baseline="-25000">
              <a:solidFill>
                <a:srgbClr val="FF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4952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/>
              <a:t>Classification Methods:  Hand-coded rules</a:t>
            </a:r>
          </a:p>
        </p:txBody>
      </p:sp>
      <p:sp>
        <p:nvSpPr>
          <p:cNvPr id="27651" name="Rectangle 5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321040" cy="3429000"/>
          </a:xfrm>
        </p:spPr>
        <p:txBody>
          <a:bodyPr/>
          <a:lstStyle/>
          <a:p>
            <a:r>
              <a:rPr lang="en-US">
                <a:latin typeface="Calibri" charset="0"/>
              </a:rPr>
              <a:t>Rules based on combinations of words or other features</a:t>
            </a:r>
          </a:p>
          <a:p>
            <a:pPr lvl="1"/>
            <a:r>
              <a:rPr lang="en-US">
                <a:latin typeface="Calibri" charset="0"/>
              </a:rPr>
              <a:t> spam: black-list-address OR (“dollars” AND “you have been selected”)</a:t>
            </a:r>
          </a:p>
          <a:p>
            <a:r>
              <a:rPr lang="en-US">
                <a:latin typeface="Calibri" charset="0"/>
              </a:rPr>
              <a:t>Accuracy can be high</a:t>
            </a:r>
          </a:p>
          <a:p>
            <a:pPr lvl="1"/>
            <a:r>
              <a:rPr lang="en-US">
                <a:latin typeface="Calibri" charset="0"/>
              </a:rPr>
              <a:t>If rules carefully refined by expert</a:t>
            </a:r>
          </a:p>
          <a:p>
            <a:r>
              <a:rPr lang="en-US">
                <a:latin typeface="Calibri" charset="0"/>
              </a:rPr>
              <a:t>But building and maintaining these rules is expensive</a:t>
            </a:r>
          </a:p>
        </p:txBody>
      </p:sp>
    </p:spTree>
    <p:extLst>
      <p:ext uri="{BB962C8B-B14F-4D97-AF65-F5344CB8AC3E}">
        <p14:creationId xmlns:p14="http://schemas.microsoft.com/office/powerpoint/2010/main" val="1903313730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060" y="3810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543801" cy="3429000"/>
          </a:xfrm>
        </p:spPr>
        <p:txBody>
          <a:bodyPr/>
          <a:lstStyle/>
          <a:p>
            <a:r>
              <a:rPr lang="en-US" sz="2800" i="1">
                <a:latin typeface="Calibri" charset="0"/>
              </a:rPr>
              <a:t>Input: </a:t>
            </a:r>
          </a:p>
          <a:p>
            <a:pPr lvl="1"/>
            <a:r>
              <a:rPr lang="en-US" sz="2400">
                <a:latin typeface="Calibri" charset="0"/>
              </a:rPr>
              <a:t>a document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d</a:t>
            </a:r>
          </a:p>
          <a:p>
            <a:pPr lvl="1"/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  <a:ea typeface="ＭＳ Ｐゴシック" charset="0"/>
              </a:rPr>
              <a:t>a fixed set of classes 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C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</a:rPr>
              <a:t>=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</a:rPr>
              <a:t> 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{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1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 </a:t>
            </a:r>
            <a:r>
              <a:rPr lang="en-US" sz="2400" i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baseline="-250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2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,…,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J</a:t>
            </a:r>
            <a:r>
              <a:rPr lang="en-US" sz="2400">
                <a:solidFill>
                  <a:srgbClr val="FF0000"/>
                </a:solidFill>
                <a:latin typeface="Calibri" charset="0"/>
                <a:ea typeface="ＭＳ Ｐゴシック" charset="0"/>
                <a:sym typeface="Symbol" charset="0"/>
              </a:rPr>
              <a:t>}</a:t>
            </a:r>
            <a:endParaRPr lang="en-US" sz="1800" i="1">
              <a:solidFill>
                <a:srgbClr val="FF0000"/>
              </a:solidFill>
              <a:latin typeface="Calibri" charset="0"/>
            </a:endParaRPr>
          </a:p>
          <a:p>
            <a:pPr lvl="1"/>
            <a:r>
              <a:rPr lang="en-US" sz="2400">
                <a:latin typeface="Calibri" charset="0"/>
              </a:rPr>
              <a:t>A training set of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latin typeface="Calibri" charset="0"/>
              </a:rPr>
              <a:t> </a:t>
            </a:r>
            <a:r>
              <a:rPr lang="en-US" sz="2400">
                <a:latin typeface="Calibri" charset="0"/>
              </a:rPr>
              <a:t>hand-labeled documents 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(d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>
                <a:solidFill>
                  <a:srgbClr val="FF0000"/>
                </a:solidFill>
                <a:latin typeface="Calibri" charset="0"/>
              </a:rPr>
              <a:t>1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),....,(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d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,c</a:t>
            </a:r>
            <a:r>
              <a:rPr lang="en-US" sz="2400" i="1" baseline="-25000" err="1">
                <a:solidFill>
                  <a:srgbClr val="FF0000"/>
                </a:solidFill>
                <a:latin typeface="Calibri" charset="0"/>
              </a:rPr>
              <a:t>m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)</a:t>
            </a:r>
          </a:p>
          <a:p>
            <a:r>
              <a:rPr lang="en-US" sz="2800" i="1">
                <a:latin typeface="Calibri" charset="0"/>
              </a:rPr>
              <a:t>Output: </a:t>
            </a:r>
          </a:p>
          <a:p>
            <a:pPr lvl="1"/>
            <a:r>
              <a:rPr lang="en-US" sz="2400">
                <a:latin typeface="Calibri" charset="0"/>
              </a:rPr>
              <a:t>a learned classifier </a:t>
            </a:r>
            <a:r>
              <a:rPr lang="en-US" sz="2400" i="1" err="1">
                <a:solidFill>
                  <a:srgbClr val="FF0000"/>
                </a:solidFill>
                <a:latin typeface="Calibri" charset="0"/>
              </a:rPr>
              <a:t>γ:d</a:t>
            </a:r>
            <a:r>
              <a:rPr lang="en-US" sz="2400" i="1">
                <a:solidFill>
                  <a:srgbClr val="FF0000"/>
                </a:solidFill>
                <a:latin typeface="Calibri" charset="0"/>
              </a:rPr>
              <a:t> </a:t>
            </a:r>
            <a:r>
              <a:rPr lang="en-US" sz="2400" i="1">
                <a:solidFill>
                  <a:srgbClr val="FF0000"/>
                </a:solidFill>
                <a:latin typeface="Calibri" charset="0"/>
                <a:sym typeface="Wingdings" charset="2"/>
              </a:rPr>
              <a:t> c</a:t>
            </a:r>
            <a:endParaRPr lang="en-US" sz="2400" i="1">
              <a:solidFill>
                <a:srgbClr val="FF0000"/>
              </a:solidFill>
              <a:latin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59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4"/>
          <p:cNvSpPr>
            <a:spLocks noGrp="1" noChangeArrowheads="1"/>
          </p:cNvSpPr>
          <p:nvPr>
            <p:ph type="title"/>
          </p:nvPr>
        </p:nvSpPr>
        <p:spPr>
          <a:xfrm>
            <a:off x="914400" y="361950"/>
            <a:ext cx="7924800" cy="742950"/>
          </a:xfrm>
        </p:spPr>
        <p:txBody>
          <a:bodyPr>
            <a:normAutofit fontScale="90000"/>
          </a:bodyPr>
          <a:lstStyle/>
          <a:p>
            <a:r>
              <a:rPr lang="en-US" sz="3600"/>
              <a:t>Classification Methods:</a:t>
            </a:r>
            <a:br>
              <a:rPr lang="en-US" sz="3600"/>
            </a:br>
            <a:r>
              <a:rPr lang="en-US" sz="3600"/>
              <a:t>Supervised Machine Learning</a:t>
            </a:r>
          </a:p>
        </p:txBody>
      </p:sp>
      <p:sp>
        <p:nvSpPr>
          <p:cNvPr id="29699" name="Rectangle 5"/>
          <p:cNvSpPr>
            <a:spLocks noGrp="1" noChangeArrowheads="1"/>
          </p:cNvSpPr>
          <p:nvPr>
            <p:ph idx="1"/>
          </p:nvPr>
        </p:nvSpPr>
        <p:spPr>
          <a:xfrm>
            <a:off x="800099" y="1357643"/>
            <a:ext cx="7543801" cy="3429000"/>
          </a:xfrm>
        </p:spPr>
        <p:txBody>
          <a:bodyPr/>
          <a:lstStyle/>
          <a:p>
            <a:r>
              <a:rPr lang="en-US" sz="2800">
                <a:latin typeface="Calibri" charset="0"/>
              </a:rPr>
              <a:t>Any kind of classifier</a:t>
            </a:r>
          </a:p>
          <a:p>
            <a:pPr lvl="1"/>
            <a:r>
              <a:rPr lang="en-US" sz="2400">
                <a:latin typeface="Calibri" charset="0"/>
              </a:rPr>
              <a:t>Na</a:t>
            </a:r>
            <a:r>
              <a:rPr lang="fr-FR" sz="2400" err="1">
                <a:latin typeface="Calibri" charset="0"/>
              </a:rPr>
              <a:t>ï</a:t>
            </a:r>
            <a:r>
              <a:rPr lang="en-US" sz="2400" err="1">
                <a:latin typeface="Calibri" charset="0"/>
              </a:rPr>
              <a:t>ve</a:t>
            </a:r>
            <a:r>
              <a:rPr lang="en-US" sz="2400">
                <a:latin typeface="Calibri" charset="0"/>
              </a:rPr>
              <a:t> Bayes</a:t>
            </a:r>
          </a:p>
          <a:p>
            <a:pPr lvl="1"/>
            <a:r>
              <a:rPr lang="en-US" sz="2400">
                <a:latin typeface="Calibri" charset="0"/>
              </a:rPr>
              <a:t>Logistic regression</a:t>
            </a:r>
          </a:p>
          <a:p>
            <a:pPr lvl="1"/>
            <a:r>
              <a:rPr lang="en-US" sz="2400">
                <a:latin typeface="Calibri" charset="0"/>
              </a:rPr>
              <a:t>Neural networks</a:t>
            </a:r>
          </a:p>
          <a:p>
            <a:pPr lvl="1"/>
            <a:r>
              <a:rPr lang="en-US" sz="2400">
                <a:latin typeface="Calibri" charset="0"/>
              </a:rPr>
              <a:t>k-Nearest Neighbors</a:t>
            </a:r>
          </a:p>
          <a:p>
            <a:pPr lvl="1"/>
            <a:r>
              <a:rPr lang="en-US" sz="2400">
                <a:latin typeface="Calibri" charset="0"/>
              </a:rPr>
              <a:t>…</a:t>
            </a:r>
          </a:p>
          <a:p>
            <a:pPr lvl="1"/>
            <a:endParaRPr lang="en-US" sz="10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73870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683762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Task of Text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F3E6B2F-AAD7-8C4C-B78B-52B2DD71A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446078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31896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Intuition</a:t>
            </a:r>
          </a:p>
        </p:txBody>
      </p:sp>
      <p:sp>
        <p:nvSpPr>
          <p:cNvPr id="31747" name="Content Placeholder 2"/>
          <p:cNvSpPr>
            <a:spLocks noGrp="1"/>
          </p:cNvSpPr>
          <p:nvPr>
            <p:ph idx="1"/>
          </p:nvPr>
        </p:nvSpPr>
        <p:spPr>
          <a:xfrm>
            <a:off x="822960" y="1352550"/>
            <a:ext cx="7635240" cy="3333750"/>
          </a:xfrm>
        </p:spPr>
        <p:txBody>
          <a:bodyPr/>
          <a:lstStyle/>
          <a:p>
            <a:r>
              <a:rPr lang="en-US" sz="2800" dirty="0">
                <a:latin typeface="Calibri" charset="0"/>
              </a:rPr>
              <a:t>Simple ("naive") classification method based on Bayes rule</a:t>
            </a:r>
          </a:p>
          <a:p>
            <a:r>
              <a:rPr lang="en-US" sz="2800" dirty="0">
                <a:latin typeface="Calibri" charset="0"/>
              </a:rPr>
              <a:t>Relies on very simple representation of document</a:t>
            </a:r>
          </a:p>
          <a:p>
            <a:pPr lvl="1"/>
            <a:r>
              <a:rPr lang="en-US" sz="2800" b="1" dirty="0">
                <a:latin typeface="Calibri" charset="0"/>
              </a:rPr>
              <a:t>Bag of words</a:t>
            </a:r>
          </a:p>
          <a:p>
            <a:endParaRPr lang="en-US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8909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71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5" name="Picture 4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72556"/>
          <a:stretch/>
        </p:blipFill>
        <p:spPr>
          <a:xfrm>
            <a:off x="304800" y="666750"/>
            <a:ext cx="2496312" cy="5143500"/>
          </a:xfrm>
          <a:prstGeom prst="rect">
            <a:avLst/>
          </a:prstGeom>
        </p:spPr>
      </p:pic>
      <p:pic>
        <p:nvPicPr>
          <p:cNvPr id="6" name="Picture 5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68" r="-2024"/>
          <a:stretch/>
        </p:blipFill>
        <p:spPr>
          <a:xfrm>
            <a:off x="6690021" y="742950"/>
            <a:ext cx="2377779" cy="4533900"/>
          </a:xfrm>
          <a:prstGeom prst="rect">
            <a:avLst/>
          </a:prstGeom>
        </p:spPr>
      </p:pic>
      <p:pic>
        <p:nvPicPr>
          <p:cNvPr id="7" name="Picture 6" descr="bagofword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28" r="27127"/>
          <a:stretch/>
        </p:blipFill>
        <p:spPr>
          <a:xfrm>
            <a:off x="2895600" y="819150"/>
            <a:ext cx="3667421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59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Is this spam?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444713"/>
            <a:ext cx="7871720" cy="3489237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773587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85750"/>
            <a:ext cx="7467600" cy="742950"/>
          </a:xfrm>
        </p:spPr>
        <p:txBody>
          <a:bodyPr/>
          <a:lstStyle/>
          <a:p>
            <a:r>
              <a:rPr lang="en-US" dirty="0"/>
              <a:t>The bag of words representation</a:t>
            </a:r>
          </a:p>
        </p:txBody>
      </p:sp>
      <p:sp>
        <p:nvSpPr>
          <p:cNvPr id="32772" name="Rectangle 4"/>
          <p:cNvSpPr>
            <a:spLocks noChangeArrowheads="1"/>
          </p:cNvSpPr>
          <p:nvPr/>
        </p:nvSpPr>
        <p:spPr bwMode="auto">
          <a:xfrm>
            <a:off x="1905000" y="1352550"/>
            <a:ext cx="4876800" cy="32766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80000"/>
              </a:lnSpc>
              <a:spcBef>
                <a:spcPct val="20000"/>
              </a:spcBef>
            </a:pPr>
            <a:endParaRPr lang="en-US" sz="2000" dirty="0">
              <a:latin typeface="Courier"/>
              <a:cs typeface="Courier"/>
            </a:endParaRPr>
          </a:p>
        </p:txBody>
      </p:sp>
      <p:sp>
        <p:nvSpPr>
          <p:cNvPr id="32773" name="Text Box 5"/>
          <p:cNvSpPr txBox="1">
            <a:spLocks noChangeArrowheads="1"/>
          </p:cNvSpPr>
          <p:nvPr/>
        </p:nvSpPr>
        <p:spPr bwMode="auto">
          <a:xfrm>
            <a:off x="381000" y="1733550"/>
            <a:ext cx="1447799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0600" dirty="0" err="1">
                <a:latin typeface="Lucida Grande"/>
                <a:ea typeface="Lucida Grande"/>
                <a:cs typeface="Lucida Grande"/>
              </a:rPr>
              <a:t>γ</a:t>
            </a:r>
            <a:r>
              <a:rPr lang="en-US" sz="10600" dirty="0"/>
              <a:t>(</a:t>
            </a:r>
          </a:p>
        </p:txBody>
      </p:sp>
      <p:sp>
        <p:nvSpPr>
          <p:cNvPr id="32774" name="Text Box 6"/>
          <p:cNvSpPr txBox="1">
            <a:spLocks noChangeArrowheads="1"/>
          </p:cNvSpPr>
          <p:nvPr/>
        </p:nvSpPr>
        <p:spPr bwMode="auto">
          <a:xfrm>
            <a:off x="6732866" y="1838801"/>
            <a:ext cx="2182534" cy="172354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600" dirty="0"/>
              <a:t>)=c</a:t>
            </a:r>
          </a:p>
        </p:txBody>
      </p:sp>
      <p:graphicFrame>
        <p:nvGraphicFramePr>
          <p:cNvPr id="8" name="Group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948400"/>
              </p:ext>
            </p:extLst>
          </p:nvPr>
        </p:nvGraphicFramePr>
        <p:xfrm>
          <a:off x="1905000" y="1352550"/>
          <a:ext cx="4876800" cy="3284222"/>
        </p:xfrm>
        <a:graphic>
          <a:graphicData uri="http://schemas.openxmlformats.org/drawingml/2006/table">
            <a:tbl>
              <a:tblPr/>
              <a:tblGrid>
                <a:gridCol w="292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2673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seen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2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83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sweet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7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whimsical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48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recommend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387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happy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1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292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"/>
                          <a:ea typeface="Arial" charset="0"/>
                          <a:cs typeface="Courier"/>
                        </a:rPr>
                        <a:t>...</a:t>
                      </a:r>
                    </a:p>
                  </a:txBody>
                  <a:tcPr marT="34290" marB="3429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Picture 8" descr="Thumbs-down-ic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4248150"/>
            <a:ext cx="558800" cy="503632"/>
          </a:xfrm>
          <a:prstGeom prst="rect">
            <a:avLst/>
          </a:prstGeom>
        </p:spPr>
      </p:pic>
      <p:pic>
        <p:nvPicPr>
          <p:cNvPr id="10" name="Picture 9" descr="Thumbs-up-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3562350"/>
            <a:ext cx="591828" cy="53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0931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Bayes’ Rule Applied to Documents and Classes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304800" y="1428750"/>
            <a:ext cx="8229600" cy="2667000"/>
          </a:xfrm>
        </p:spPr>
        <p:txBody>
          <a:bodyPr/>
          <a:lstStyle/>
          <a:p>
            <a:pPr marL="228600" indent="-228600">
              <a:spcBef>
                <a:spcPct val="50000"/>
              </a:spcBef>
              <a:buFontTx/>
              <a:buChar char="•"/>
            </a:pPr>
            <a:r>
              <a:rPr lang="en-US" sz="3200" dirty="0"/>
              <a:t>For a document </a:t>
            </a:r>
            <a:r>
              <a:rPr lang="en-US" sz="3600" i="1" dirty="0">
                <a:solidFill>
                  <a:srgbClr val="FF0000"/>
                </a:solidFill>
              </a:rPr>
              <a:t>d</a:t>
            </a:r>
            <a:r>
              <a:rPr lang="en-US" sz="4000" dirty="0"/>
              <a:t> </a:t>
            </a:r>
            <a:r>
              <a:rPr lang="en-US" sz="3600" dirty="0"/>
              <a:t>and a class </a:t>
            </a:r>
            <a:r>
              <a:rPr lang="en-US" sz="4000" i="1" dirty="0">
                <a:solidFill>
                  <a:srgbClr val="FF0000"/>
                </a:solidFill>
              </a:rPr>
              <a:t>c</a:t>
            </a:r>
            <a:endParaRPr lang="en-US" sz="3200" i="1" dirty="0">
              <a:solidFill>
                <a:srgbClr val="FF0000"/>
              </a:solidFill>
            </a:endParaRPr>
          </a:p>
        </p:txBody>
      </p:sp>
      <p:graphicFrame>
        <p:nvGraphicFramePr>
          <p:cNvPr id="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393601"/>
              </p:ext>
            </p:extLst>
          </p:nvPr>
        </p:nvGraphicFramePr>
        <p:xfrm>
          <a:off x="2479675" y="2759075"/>
          <a:ext cx="4421188" cy="137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5" name="Equation" r:id="rId3" imgW="1371600" imgH="419100" progId="Equation.3">
                  <p:embed/>
                </p:oleObj>
              </mc:Choice>
              <mc:Fallback>
                <p:oleObj name="Equation" r:id="rId3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9675" y="2759075"/>
                        <a:ext cx="4421188" cy="13779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0674656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</a:t>
            </a:r>
            <a:r>
              <a:rPr lang="fr-FR" dirty="0"/>
              <a:t>i</a:t>
            </a:r>
            <a:r>
              <a:rPr lang="en-US" dirty="0" err="1"/>
              <a:t>ve</a:t>
            </a:r>
            <a:r>
              <a:rPr lang="en-US" dirty="0"/>
              <a:t> Bayes Classifier (I)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8382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6637004"/>
              </p:ext>
            </p:extLst>
          </p:nvPr>
        </p:nvGraphicFramePr>
        <p:xfrm>
          <a:off x="1672596" y="1633538"/>
          <a:ext cx="4072567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5" name="Equation" r:id="rId3" imgW="1371600" imgH="292100" progId="Equation.3">
                  <p:embed/>
                </p:oleObj>
              </mc:Choice>
              <mc:Fallback>
                <p:oleObj name="Equation" r:id="rId3" imgW="13716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2596" y="1633538"/>
                        <a:ext cx="4072567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9616719"/>
              </p:ext>
            </p:extLst>
          </p:nvPr>
        </p:nvGraphicFramePr>
        <p:xfrm>
          <a:off x="2542619" y="2495550"/>
          <a:ext cx="4010581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6" name="Equation" r:id="rId5" imgW="1371600" imgH="419100" progId="Equation.3">
                  <p:embed/>
                </p:oleObj>
              </mc:Choice>
              <mc:Fallback>
                <p:oleObj name="Equation" r:id="rId5" imgW="1371600" imgH="419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42619" y="2495550"/>
                        <a:ext cx="4010581" cy="1219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638856"/>
              </p:ext>
            </p:extLst>
          </p:nvPr>
        </p:nvGraphicFramePr>
        <p:xfrm>
          <a:off x="2511425" y="3867150"/>
          <a:ext cx="38862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7" name="Equation" r:id="rId7" imgW="1346200" imgH="292100" progId="Equation.3">
                  <p:embed/>
                </p:oleObj>
              </mc:Choice>
              <mc:Fallback>
                <p:oleObj name="Equation" r:id="rId7" imgW="1346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1425" y="3867150"/>
                        <a:ext cx="3886200" cy="838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6248400" y="1581150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MAP is “maximum a posteriori”  = most likely class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934200" y="2876550"/>
            <a:ext cx="16764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Bayes Rule</a:t>
            </a: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7010400" y="3943350"/>
            <a:ext cx="1676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Dropping the denominator</a:t>
            </a:r>
          </a:p>
        </p:txBody>
      </p:sp>
    </p:spTree>
    <p:extLst>
      <p:ext uri="{BB962C8B-B14F-4D97-AF65-F5344CB8AC3E}">
        <p14:creationId xmlns:p14="http://schemas.microsoft.com/office/powerpoint/2010/main" val="109718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 animBg="1"/>
      <p:bldP spid="11" grpId="0" animBg="1"/>
      <p:bldP spid="12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 (II)</a:t>
            </a:r>
          </a:p>
        </p:txBody>
      </p:sp>
      <p:graphicFrame>
        <p:nvGraphicFramePr>
          <p:cNvPr id="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248283"/>
              </p:ext>
            </p:extLst>
          </p:nvPr>
        </p:nvGraphicFramePr>
        <p:xfrm>
          <a:off x="381000" y="1581150"/>
          <a:ext cx="4900612" cy="862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5" name="Equation" r:id="rId3" imgW="1651000" imgH="292100" progId="Equation.3">
                  <p:embed/>
                </p:oleObj>
              </mc:Choice>
              <mc:Fallback>
                <p:oleObj name="Equation" r:id="rId3" imgW="16510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1581150"/>
                        <a:ext cx="4900612" cy="8620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7162800" y="2443728"/>
            <a:ext cx="1676400" cy="1077218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Document d represented as features x1..xn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9749968"/>
              </p:ext>
            </p:extLst>
          </p:nvPr>
        </p:nvGraphicFramePr>
        <p:xfrm>
          <a:off x="1295400" y="2724150"/>
          <a:ext cx="5768975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46" name="Equation" r:id="rId5" imgW="1943100" imgH="292100" progId="Equation.3">
                  <p:embed/>
                </p:oleObj>
              </mc:Choice>
              <mc:Fallback>
                <p:oleObj name="Equation" r:id="rId5" imgW="19431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724150"/>
                        <a:ext cx="5768975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16">
            <a:extLst>
              <a:ext uri="{FF2B5EF4-FFF2-40B4-BE49-F238E27FC236}">
                <a16:creationId xmlns:a16="http://schemas.microsoft.com/office/drawing/2014/main" id="{52B07BB6-9AF9-2C40-8218-DA3DF1B925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71800" y="1130885"/>
            <a:ext cx="13716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"Likelihood"</a:t>
            </a:r>
          </a:p>
        </p:txBody>
      </p:sp>
      <p:sp>
        <p:nvSpPr>
          <p:cNvPr id="8" name="Text Box 16">
            <a:extLst>
              <a:ext uri="{FF2B5EF4-FFF2-40B4-BE49-F238E27FC236}">
                <a16:creationId xmlns:a16="http://schemas.microsoft.com/office/drawing/2014/main" id="{47240457-6AFA-094B-9A1E-FFC09A3D74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3412" y="1141037"/>
            <a:ext cx="838200" cy="338554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"Prior"</a:t>
            </a:r>
          </a:p>
        </p:txBody>
      </p:sp>
    </p:spTree>
    <p:extLst>
      <p:ext uri="{BB962C8B-B14F-4D97-AF65-F5344CB8AC3E}">
        <p14:creationId xmlns:p14="http://schemas.microsoft.com/office/powerpoint/2010/main" val="29614607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7" grpId="0" animBg="1"/>
      <p:bldP spid="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Classifier (IV)</a:t>
            </a:r>
          </a:p>
        </p:txBody>
      </p:sp>
      <p:sp>
        <p:nvSpPr>
          <p:cNvPr id="11" name="Text Box 16"/>
          <p:cNvSpPr txBox="1">
            <a:spLocks noChangeArrowheads="1"/>
          </p:cNvSpPr>
          <p:nvPr/>
        </p:nvSpPr>
        <p:spPr bwMode="auto">
          <a:xfrm>
            <a:off x="6324600" y="2655153"/>
            <a:ext cx="2438400" cy="584776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How often does this class occur?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8591522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0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1600200" y="2602290"/>
            <a:ext cx="4343400" cy="461665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  <a:cs typeface="Arial" charset="0"/>
              </a:rPr>
              <a:t>O(|</a:t>
            </a:r>
            <a:r>
              <a:rPr lang="en-US" i="1" err="1">
                <a:latin typeface="Calibri" charset="0"/>
                <a:cs typeface="Arial" charset="0"/>
              </a:rPr>
              <a:t>X</a:t>
            </a:r>
            <a:r>
              <a:rPr lang="en-US" err="1">
                <a:latin typeface="Calibri" charset="0"/>
                <a:cs typeface="Arial" charset="0"/>
              </a:rPr>
              <a:t>|</a:t>
            </a:r>
            <a:r>
              <a:rPr lang="en-US" i="1" baseline="30000" err="1">
                <a:latin typeface="Calibri" charset="0"/>
                <a:cs typeface="Arial" charset="0"/>
              </a:rPr>
              <a:t>n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•|</a:t>
            </a:r>
            <a:r>
              <a:rPr lang="en-US" i="1">
                <a:latin typeface="Calibri" charset="0"/>
                <a:cs typeface="Arial" charset="0"/>
                <a:sym typeface="Symbol" charset="0"/>
              </a:rPr>
              <a:t>C</a:t>
            </a:r>
            <a:r>
              <a:rPr lang="en-US">
                <a:latin typeface="Calibri" charset="0"/>
                <a:cs typeface="Arial" charset="0"/>
                <a:sym typeface="Symbol" charset="0"/>
              </a:rPr>
              <a:t>|) parameters</a:t>
            </a:r>
            <a:endParaRPr lang="en-US">
              <a:latin typeface="Calibri" charset="0"/>
              <a:cs typeface="Arial" charset="0"/>
            </a:endParaRPr>
          </a:p>
        </p:txBody>
      </p:sp>
      <p:sp>
        <p:nvSpPr>
          <p:cNvPr id="8" name="Text Box 16"/>
          <p:cNvSpPr txBox="1">
            <a:spLocks noChangeArrowheads="1"/>
          </p:cNvSpPr>
          <p:nvPr/>
        </p:nvSpPr>
        <p:spPr bwMode="auto">
          <a:xfrm>
            <a:off x="6400800" y="3645753"/>
            <a:ext cx="2438400" cy="830997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US" altLang="zh-TW" sz="1600"/>
              <a:t>We can just count the relative frequencies in a corpus</a:t>
            </a:r>
          </a:p>
        </p:txBody>
      </p:sp>
      <p:sp>
        <p:nvSpPr>
          <p:cNvPr id="9" name="Text Box 16"/>
          <p:cNvSpPr txBox="1">
            <a:spLocks noChangeArrowheads="1"/>
          </p:cNvSpPr>
          <p:nvPr/>
        </p:nvSpPr>
        <p:spPr bwMode="auto">
          <a:xfrm>
            <a:off x="1600200" y="3364290"/>
            <a:ext cx="4343400" cy="1569660"/>
          </a:xfrm>
          <a:prstGeom prst="rect">
            <a:avLst/>
          </a:prstGeom>
          <a:solidFill>
            <a:srgbClr val="FFCC66"/>
          </a:solidFill>
          <a:ln w="3175">
            <a:solidFill>
              <a:schemeClr val="tx1"/>
            </a:solidFill>
            <a:miter lim="800000"/>
            <a:headEnd/>
            <a:tailEnd/>
          </a:ln>
          <a:effectLst>
            <a:outerShdw blurRad="63500" dist="107763" dir="2700000" algn="ctr" rotWithShape="0">
              <a:schemeClr val="bg2">
                <a:alpha val="50000"/>
              </a:schemeClr>
            </a:outerShdw>
          </a:effectLst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lvl="1" eaLnBrk="1" hangingPunct="1"/>
            <a:r>
              <a:rPr lang="en-US">
                <a:latin typeface="Calibri" charset="0"/>
              </a:rPr>
              <a:t>Could only be estimated if a very, very large number of training examples was available.</a:t>
            </a:r>
          </a:p>
        </p:txBody>
      </p:sp>
    </p:spTree>
    <p:extLst>
      <p:ext uri="{BB962C8B-B14F-4D97-AF65-F5344CB8AC3E}">
        <p14:creationId xmlns:p14="http://schemas.microsoft.com/office/powerpoint/2010/main" val="3148717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 animBg="1"/>
      <p:bldP spid="8" grpId="0" animBg="1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762000" y="0"/>
            <a:ext cx="7620000" cy="1123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Independence Assumptions</a:t>
            </a:r>
          </a:p>
        </p:txBody>
      </p:sp>
      <p:sp>
        <p:nvSpPr>
          <p:cNvPr id="12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2190750"/>
            <a:ext cx="8686800" cy="2590800"/>
          </a:xfrm>
        </p:spPr>
        <p:txBody>
          <a:bodyPr/>
          <a:lstStyle/>
          <a:p>
            <a:r>
              <a:rPr lang="en-US" sz="2800" b="1">
                <a:latin typeface="Calibri" charset="0"/>
                <a:sym typeface="Symbol" charset="2"/>
              </a:rPr>
              <a:t>Bag of Words assumption</a:t>
            </a:r>
            <a:r>
              <a:rPr lang="en-US" sz="2800">
                <a:latin typeface="Calibri" charset="0"/>
                <a:sym typeface="Symbol" charset="2"/>
              </a:rPr>
              <a:t>: Assume position doesn’t matter</a:t>
            </a:r>
          </a:p>
          <a:p>
            <a:r>
              <a:rPr lang="en-US" sz="2800" b="1">
                <a:latin typeface="Calibri" charset="0"/>
                <a:sym typeface="Symbol" charset="2"/>
              </a:rPr>
              <a:t>Conditional Independence</a:t>
            </a:r>
            <a:r>
              <a:rPr lang="en-US" sz="2800">
                <a:latin typeface="Calibri" charset="0"/>
                <a:sym typeface="Symbol" charset="2"/>
              </a:rPr>
              <a:t>: Assume the feature probabilities </a:t>
            </a:r>
            <a:r>
              <a:rPr lang="en-US" sz="2800" i="1">
                <a:latin typeface="Calibri" charset="0"/>
                <a:sym typeface="Symbol" charset="2"/>
              </a:rPr>
              <a:t>P</a:t>
            </a:r>
            <a:r>
              <a:rPr lang="en-US" sz="2800">
                <a:latin typeface="Calibri" charset="0"/>
                <a:sym typeface="Symbol" charset="2"/>
              </a:rPr>
              <a:t>(</a:t>
            </a:r>
            <a:r>
              <a:rPr lang="en-US" sz="2800" i="1" err="1">
                <a:latin typeface="Calibri" charset="0"/>
                <a:sym typeface="Symbol" charset="2"/>
              </a:rPr>
              <a:t>x</a:t>
            </a:r>
            <a:r>
              <a:rPr lang="en-US" sz="2800" i="1" baseline="-25000" err="1">
                <a:latin typeface="Calibri" charset="0"/>
                <a:sym typeface="Symbol" charset="2"/>
              </a:rPr>
              <a:t>i</a:t>
            </a:r>
            <a:r>
              <a:rPr lang="en-US" sz="2800" err="1">
                <a:latin typeface="Calibri" charset="0"/>
                <a:sym typeface="Symbol" charset="2"/>
              </a:rPr>
              <a:t>|</a:t>
            </a:r>
            <a:r>
              <a:rPr lang="en-US" sz="2800" i="1" err="1">
                <a:latin typeface="Calibri" charset="0"/>
                <a:sym typeface="Symbol" charset="2"/>
              </a:rPr>
              <a:t>c</a:t>
            </a:r>
            <a:r>
              <a:rPr lang="en-US" sz="2800" i="1" baseline="-25000" err="1">
                <a:latin typeface="Calibri" charset="0"/>
                <a:sym typeface="Symbol" charset="2"/>
              </a:rPr>
              <a:t>j</a:t>
            </a:r>
            <a:r>
              <a:rPr lang="en-US" sz="2800">
                <a:latin typeface="Calibri" charset="0"/>
                <a:sym typeface="Symbol" charset="2"/>
              </a:rPr>
              <a:t>) are independent given the class </a:t>
            </a:r>
            <a:r>
              <a:rPr lang="en-US" sz="2800" i="1">
                <a:latin typeface="Calibri" charset="0"/>
                <a:sym typeface="Symbol" charset="2"/>
              </a:rPr>
              <a:t>c.</a:t>
            </a:r>
            <a:endParaRPr lang="en-US" sz="2800" i="1">
              <a:latin typeface="Times New Roman" charset="0"/>
            </a:endParaRP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4151913"/>
              </p:ext>
            </p:extLst>
          </p:nvPr>
        </p:nvGraphicFramePr>
        <p:xfrm>
          <a:off x="2586038" y="1200150"/>
          <a:ext cx="3205162" cy="63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1" name="Equation" r:id="rId3" imgW="1079500" imgH="215900" progId="Equation.3">
                  <p:embed/>
                </p:oleObj>
              </mc:Choice>
              <mc:Fallback>
                <p:oleObj name="Equation" r:id="rId3" imgW="1079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86038" y="1200150"/>
                        <a:ext cx="3205162" cy="63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0069037"/>
              </p:ext>
            </p:extLst>
          </p:nvPr>
        </p:nvGraphicFramePr>
        <p:xfrm>
          <a:off x="661988" y="4324350"/>
          <a:ext cx="7826375" cy="48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22" name="Equation" r:id="rId5" imgW="3492500" imgH="215900" progId="Equation.3">
                  <p:embed/>
                </p:oleObj>
              </mc:Choice>
              <mc:Fallback>
                <p:oleObj name="Equation" r:id="rId5" imgW="34925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988" y="4324350"/>
                        <a:ext cx="7826375" cy="482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4898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/>
          <a:lstStyle/>
          <a:p>
            <a:r>
              <a:rPr lang="en-US"/>
              <a:t>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 Classifier</a:t>
            </a:r>
          </a:p>
        </p:txBody>
      </p:sp>
      <p:graphicFrame>
        <p:nvGraphicFramePr>
          <p:cNvPr id="10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395911"/>
              </p:ext>
            </p:extLst>
          </p:nvPr>
        </p:nvGraphicFramePr>
        <p:xfrm>
          <a:off x="762000" y="1504950"/>
          <a:ext cx="6637337" cy="862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39" name="Equation" r:id="rId3" imgW="2235200" imgH="292100" progId="Equation.3">
                  <p:embed/>
                </p:oleObj>
              </mc:Choice>
              <mc:Fallback>
                <p:oleObj name="Equation" r:id="rId3" imgW="22352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2000" y="1504950"/>
                        <a:ext cx="6637337" cy="8620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4451346"/>
              </p:ext>
            </p:extLst>
          </p:nvPr>
        </p:nvGraphicFramePr>
        <p:xfrm>
          <a:off x="914400" y="2730500"/>
          <a:ext cx="5635625" cy="1136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40" name="Equation" r:id="rId5" imgW="1828800" imgH="368300" progId="Equation.3">
                  <p:embed/>
                </p:oleObj>
              </mc:Choice>
              <mc:Fallback>
                <p:oleObj name="Equation" r:id="rId5" imgW="18288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2730500"/>
                        <a:ext cx="5635625" cy="1136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2728099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81000"/>
            <a:ext cx="7620000" cy="742950"/>
          </a:xfrm>
        </p:spPr>
        <p:txBody>
          <a:bodyPr>
            <a:normAutofit fontScale="90000"/>
          </a:bodyPr>
          <a:lstStyle/>
          <a:p>
            <a:r>
              <a:rPr lang="en-US"/>
              <a:t>Applying Multinomial Naive Bayes Classifiers to Text Classification</a:t>
            </a: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4424164"/>
              </p:ext>
            </p:extLst>
          </p:nvPr>
        </p:nvGraphicFramePr>
        <p:xfrm>
          <a:off x="1524000" y="3028950"/>
          <a:ext cx="6045200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05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0" y="3028950"/>
                        <a:ext cx="6045200" cy="11033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85801" y="1581150"/>
            <a:ext cx="7620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1" hangingPunct="1"/>
            <a:r>
              <a:rPr lang="en-US" sz="2800">
                <a:latin typeface="Times New Roman" charset="0"/>
              </a:rPr>
              <a:t>positions </a:t>
            </a:r>
            <a:r>
              <a:rPr lang="en-US" sz="2800">
                <a:latin typeface="Calibri" charset="0"/>
                <a:sym typeface="Symbol" charset="0"/>
              </a:rPr>
              <a:t> all word positions in test document      			</a:t>
            </a:r>
            <a:endParaRPr lang="en-US" sz="2800" i="1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089800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multiplying lots of probs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200150"/>
            <a:ext cx="8168640" cy="3657600"/>
          </a:xfrm>
        </p:spPr>
        <p:txBody>
          <a:bodyPr>
            <a:normAutofit/>
          </a:bodyPr>
          <a:lstStyle/>
          <a:p>
            <a:r>
              <a:rPr lang="en-US" sz="2400">
                <a:latin typeface="Calibri" charset="0"/>
              </a:rPr>
              <a:t>There's a problem with this:</a:t>
            </a: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endParaRPr lang="en-US" sz="2400">
              <a:latin typeface="Calibri" charset="0"/>
            </a:endParaRPr>
          </a:p>
          <a:p>
            <a:r>
              <a:rPr lang="en-US" sz="2200">
                <a:latin typeface="Calibri" charset="0"/>
              </a:rPr>
              <a:t>Multiplying lots of probabilities can result in floating-point underflow!</a:t>
            </a:r>
          </a:p>
          <a:p>
            <a:r>
              <a:rPr lang="en-US" sz="2200">
                <a:latin typeface="Calibri" charset="0"/>
              </a:rPr>
              <a:t>		.0006 * .0007 * .0009 * .01 * .5 * .000008….</a:t>
            </a:r>
          </a:p>
          <a:p>
            <a:r>
              <a:rPr lang="en-US" sz="2200">
                <a:latin typeface="Calibri" charset="0"/>
              </a:rPr>
              <a:t>Idea:   Use logs, because  log(</a:t>
            </a:r>
            <a:r>
              <a:rPr lang="en-US" sz="2200" i="1">
                <a:latin typeface="Calibri" charset="0"/>
              </a:rPr>
              <a:t>ab</a:t>
            </a:r>
            <a:r>
              <a:rPr lang="en-US" sz="2200">
                <a:latin typeface="Calibri" charset="0"/>
              </a:rPr>
              <a:t>) = log(</a:t>
            </a:r>
            <a:r>
              <a:rPr lang="en-US" sz="2200" i="1">
                <a:latin typeface="Calibri" charset="0"/>
              </a:rPr>
              <a:t>a</a:t>
            </a:r>
            <a:r>
              <a:rPr lang="en-US" sz="2200">
                <a:latin typeface="Calibri" charset="0"/>
              </a:rPr>
              <a:t>) + log(</a:t>
            </a:r>
            <a:r>
              <a:rPr lang="en-US" sz="2200" i="1">
                <a:latin typeface="Calibri" charset="0"/>
              </a:rPr>
              <a:t>b</a:t>
            </a:r>
            <a:r>
              <a:rPr lang="en-US" sz="2200">
                <a:latin typeface="Calibri" charset="0"/>
              </a:rPr>
              <a:t>)</a:t>
            </a:r>
          </a:p>
          <a:p>
            <a:r>
              <a:rPr lang="en-US" sz="2200">
                <a:latin typeface="Calibri" charset="0"/>
              </a:rPr>
              <a:t>		We'll sum logs of probabilities instead of multiplying probabilities!</a:t>
            </a: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  <a:p>
            <a:endParaRPr lang="en-US" sz="2000">
              <a:latin typeface="Calibri" charset="0"/>
            </a:endParaRPr>
          </a:p>
        </p:txBody>
      </p:sp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262147"/>
              </p:ext>
            </p:extLst>
          </p:nvPr>
        </p:nvGraphicFramePr>
        <p:xfrm>
          <a:off x="1943100" y="1809750"/>
          <a:ext cx="5257800" cy="959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47" name="Equation" r:id="rId3" imgW="2146300" imgH="393700" progId="Equation.3">
                  <p:embed/>
                </p:oleObj>
              </mc:Choice>
              <mc:Fallback>
                <p:oleObj name="Equation" r:id="rId3" imgW="2146300" imgH="393700" progId="Equation.3">
                  <p:embed/>
                  <p:pic>
                    <p:nvPicPr>
                      <p:cNvPr id="5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43100" y="1809750"/>
                        <a:ext cx="5257800" cy="95960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 xmlns="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607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We actually do everything in log space</a:t>
            </a:r>
          </a:p>
        </p:txBody>
      </p:sp>
      <p:sp>
        <p:nvSpPr>
          <p:cNvPr id="54276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047750"/>
            <a:ext cx="8244840" cy="39760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>
                <a:latin typeface="Calibri" charset="0"/>
              </a:rPr>
              <a:t>Instead of this:</a:t>
            </a:r>
          </a:p>
          <a:p>
            <a:endParaRPr lang="en-US" sz="2000">
              <a:latin typeface="Calibri" charset="0"/>
            </a:endParaRPr>
          </a:p>
          <a:p>
            <a:pPr marL="0" indent="0">
              <a:buNone/>
            </a:pPr>
            <a:endParaRPr lang="en-US" sz="6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This:</a:t>
            </a:r>
          </a:p>
          <a:p>
            <a:pPr marL="0" indent="0">
              <a:buNone/>
            </a:pPr>
            <a:endParaRPr lang="en-US" sz="1100">
              <a:latin typeface="Calibri" charset="0"/>
            </a:endParaRPr>
          </a:p>
          <a:p>
            <a:pPr marL="0" indent="0">
              <a:buNone/>
            </a:pPr>
            <a:r>
              <a:rPr lang="en-US" sz="2000">
                <a:latin typeface="Calibri" charset="0"/>
              </a:rPr>
              <a:t>Notes:</a:t>
            </a:r>
            <a:endParaRPr lang="en-US" sz="700">
              <a:latin typeface="Calibri" charset="0"/>
            </a:endParaRP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1) Taking log doesn't change the ranking of classes!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The class with highest probability also has highest log probability!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2) It's a linear model: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Just a max of a sum of weights: a </a:t>
            </a:r>
            <a:r>
              <a:rPr lang="en-US" sz="2000" b="1">
                <a:latin typeface="Calibri" charset="0"/>
              </a:rPr>
              <a:t>linear</a:t>
            </a:r>
            <a:r>
              <a:rPr lang="en-US" sz="2000">
                <a:latin typeface="Calibri" charset="0"/>
              </a:rPr>
              <a:t> function of the inputs</a:t>
            </a:r>
          </a:p>
          <a:p>
            <a:pPr marL="396875" lvl="1" indent="0">
              <a:buNone/>
            </a:pPr>
            <a:r>
              <a:rPr lang="en-US" sz="2000">
                <a:latin typeface="Calibri" charset="0"/>
              </a:rPr>
              <a:t>	So naive bayes is a </a:t>
            </a:r>
            <a:r>
              <a:rPr lang="en-US" sz="2000" b="1">
                <a:latin typeface="Calibri" charset="0"/>
              </a:rPr>
              <a:t>linear classifier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EBCC25-8AE3-C74C-91FF-A6535FA19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1789669"/>
            <a:ext cx="5740399" cy="937646"/>
          </a:xfrm>
          <a:prstGeom prst="rect">
            <a:avLst/>
          </a:prstGeom>
        </p:spPr>
      </p:pic>
      <p:graphicFrame>
        <p:nvGraphicFramePr>
          <p:cNvPr id="5" name="Object 2">
            <a:extLst>
              <a:ext uri="{FF2B5EF4-FFF2-40B4-BE49-F238E27FC236}">
                <a16:creationId xmlns:a16="http://schemas.microsoft.com/office/drawing/2014/main" id="{8A740B1F-5B8B-4E44-83B7-29DC285E29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598003"/>
              </p:ext>
            </p:extLst>
          </p:nvPr>
        </p:nvGraphicFramePr>
        <p:xfrm>
          <a:off x="2853834" y="981748"/>
          <a:ext cx="3954492" cy="721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73" name="Equation" r:id="rId4" imgW="2146300" imgH="393700" progId="Equation.3">
                  <p:embed/>
                </p:oleObj>
              </mc:Choice>
              <mc:Fallback>
                <p:oleObj name="Equation" r:id="rId4" imgW="2146300" imgH="393700" progId="Equation.3">
                  <p:embed/>
                  <p:pic>
                    <p:nvPicPr>
                      <p:cNvPr id="5" name="Object 2">
                        <a:extLst>
                          <a:ext uri="{FF2B5EF4-FFF2-40B4-BE49-F238E27FC236}">
                            <a16:creationId xmlns:a16="http://schemas.microsoft.com/office/drawing/2014/main" id="{8A740B1F-5B8B-4E44-83B7-29DC285E29EE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3834" y="981748"/>
                        <a:ext cx="3954492" cy="7217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=""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="" xmlns:a14="http://schemas.microsoft.com/office/drawing/2010/main">
                            <a:effectLst>
                              <a:outerShdw blurRad="63500" dist="38099" dir="2700000" algn="ctr" rotWithShape="0">
                                <a:srgbClr val="000000">
                                  <a:alpha val="74997"/>
                                </a:srgb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6832B95-5B70-3F40-B737-7F057106428C}"/>
              </a:ext>
            </a:extLst>
          </p:cNvPr>
          <p:cNvSpPr txBox="1"/>
          <p:nvPr/>
        </p:nvSpPr>
        <p:spPr>
          <a:xfrm>
            <a:off x="325925" y="424607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96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1041608" y="-13769"/>
            <a:ext cx="7772400" cy="857250"/>
          </a:xfrm>
        </p:spPr>
        <p:txBody>
          <a:bodyPr/>
          <a:lstStyle/>
          <a:p>
            <a:r>
              <a:rPr lang="en-US"/>
              <a:t>Who wrote which Federalist papers?</a:t>
            </a:r>
          </a:p>
        </p:txBody>
      </p:sp>
      <p:sp>
        <p:nvSpPr>
          <p:cNvPr id="1359875" name="Rectangle 3"/>
          <p:cNvSpPr>
            <a:spLocks noGrp="1" noChangeArrowheads="1"/>
          </p:cNvSpPr>
          <p:nvPr>
            <p:ph idx="1"/>
          </p:nvPr>
        </p:nvSpPr>
        <p:spPr>
          <a:xfrm>
            <a:off x="464593" y="971550"/>
            <a:ext cx="7162800" cy="3086100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1787-8: anonymous essays try to convince New York to ratify U.S Constitution:  Jay, Madison, Hamilton.  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Authorship of 12 of the letters in dispute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r>
              <a:rPr lang="en-US"/>
              <a:t>1963: solved by </a:t>
            </a:r>
            <a:r>
              <a:rPr lang="en-US" err="1"/>
              <a:t>Mosteller</a:t>
            </a:r>
            <a:r>
              <a:rPr lang="en-US"/>
              <a:t> and Wallace using Bayesian methods</a:t>
            </a:r>
          </a:p>
          <a:p>
            <a:pPr>
              <a:lnSpc>
                <a:spcPct val="110000"/>
              </a:lnSpc>
              <a:spcAft>
                <a:spcPts val="0"/>
              </a:spcAft>
            </a:pPr>
            <a:endParaRPr lang="en-US"/>
          </a:p>
        </p:txBody>
      </p:sp>
      <p:pic>
        <p:nvPicPr>
          <p:cNvPr id="12" name="Picture 11" descr="370px-Federali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47750"/>
            <a:ext cx="1270000" cy="2059459"/>
          </a:xfrm>
          <a:prstGeom prst="rect">
            <a:avLst/>
          </a:prstGeom>
        </p:spPr>
      </p:pic>
      <p:pic>
        <p:nvPicPr>
          <p:cNvPr id="2" name="Picture 1" descr="220px-James_Madis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93" y="3714750"/>
            <a:ext cx="907007" cy="1104900"/>
          </a:xfrm>
          <a:prstGeom prst="rect">
            <a:avLst/>
          </a:prstGeom>
        </p:spPr>
      </p:pic>
      <p:pic>
        <p:nvPicPr>
          <p:cNvPr id="3" name="Picture 2" descr="220px-Alexander_Hamilton_portrait_by_John_Trumbull_1806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18" y="3657600"/>
            <a:ext cx="947391" cy="1123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28600" y="4774168"/>
            <a:ext cx="1626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James Madison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724400" y="4793218"/>
            <a:ext cx="2051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>
                <a:latin typeface="+mn-lt"/>
              </a:rPr>
              <a:t>Alexander Hamilton</a:t>
            </a:r>
          </a:p>
        </p:txBody>
      </p:sp>
    </p:spTree>
    <p:extLst>
      <p:ext uri="{BB962C8B-B14F-4D97-AF65-F5344CB8AC3E}">
        <p14:creationId xmlns:p14="http://schemas.microsoft.com/office/powerpoint/2010/main" val="1610093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460238" y="285750"/>
            <a:ext cx="5009393" cy="4206240"/>
          </a:xfrm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Naive Bayes Classifier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443A39-80F7-3D4D-BCB5-844F1C269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515438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9B09FB5-DC53-5342-B857-210DA4FB5D4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56382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/>
          <a:lstStyle/>
          <a:p>
            <a:pPr eaLnBrk="1" hangingPunct="1"/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Learning the Multinomial Na</a:t>
            </a:r>
            <a:r>
              <a:rPr lang="fr-FR" sz="3000">
                <a:latin typeface="Calibri" charset="0"/>
                <a:ea typeface="ＭＳ Ｐゴシック" charset="0"/>
                <a:cs typeface="ＭＳ Ｐゴシック" charset="0"/>
              </a:rPr>
              <a:t>i</a:t>
            </a:r>
            <a:r>
              <a:rPr lang="en-US" sz="3000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 sz="3000">
                <a:latin typeface="Calibri" charset="0"/>
                <a:ea typeface="ＭＳ Ｐゴシック" charset="0"/>
                <a:cs typeface="ＭＳ Ｐゴシック" charset="0"/>
              </a:rPr>
              <a:t> Bayes Model</a:t>
            </a:r>
          </a:p>
        </p:txBody>
      </p:sp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533400" y="1352550"/>
            <a:ext cx="8077200" cy="1447800"/>
          </a:xfrm>
        </p:spPr>
        <p:txBody>
          <a:bodyPr/>
          <a:lstStyle/>
          <a:p>
            <a:pPr eaLnBrk="1" hangingPunct="1"/>
            <a:r>
              <a:rPr lang="en-US" sz="3200" dirty="0">
                <a:latin typeface="Calibri" charset="0"/>
                <a:ea typeface="ＭＳ Ｐゴシック" charset="0"/>
                <a:cs typeface="ＭＳ Ｐゴシック" charset="0"/>
              </a:rPr>
              <a:t>First attempt: maximum likelihood estimates</a:t>
            </a:r>
          </a:p>
          <a:p>
            <a:pPr lvl="1" eaLnBrk="1" hangingPunct="1"/>
            <a:r>
              <a:rPr lang="en-US" sz="2800" dirty="0">
                <a:latin typeface="Calibri" charset="0"/>
                <a:ea typeface="ＭＳ Ｐゴシック" charset="0"/>
              </a:rPr>
              <a:t>simply use the frequencies in the data</a:t>
            </a:r>
          </a:p>
        </p:txBody>
      </p:sp>
      <p:sp>
        <p:nvSpPr>
          <p:cNvPr id="41990" name="TextBox 20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  <p:graphicFrame>
        <p:nvGraphicFramePr>
          <p:cNvPr id="6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180986"/>
              </p:ext>
            </p:extLst>
          </p:nvPr>
        </p:nvGraphicFramePr>
        <p:xfrm>
          <a:off x="2530031" y="3666504"/>
          <a:ext cx="3870769" cy="12928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75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30031" y="3666504"/>
                        <a:ext cx="3870769" cy="12928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/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3FB635-6BAF-7744-B026-3BDF0FD16CD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0" y="2671069"/>
                <a:ext cx="1977529" cy="807913"/>
              </a:xfrm>
              <a:prstGeom prst="rect">
                <a:avLst/>
              </a:prstGeom>
              <a:blipFill>
                <a:blip r:embed="rId5"/>
                <a:stretch>
                  <a:fillRect l="-2564" t="-1538" b="-76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2977038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Parameter estimation</a:t>
            </a:r>
          </a:p>
        </p:txBody>
      </p:sp>
      <p:sp>
        <p:nvSpPr>
          <p:cNvPr id="58369" name="Rectangle 4"/>
          <p:cNvSpPr>
            <a:spLocks noGrp="1" noChangeArrowheads="1"/>
          </p:cNvSpPr>
          <p:nvPr>
            <p:ph idx="1"/>
          </p:nvPr>
        </p:nvSpPr>
        <p:spPr>
          <a:xfrm>
            <a:off x="457200" y="3028950"/>
            <a:ext cx="8305800" cy="1600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>
                <a:ea typeface="ＭＳ Ｐゴシック" charset="0"/>
                <a:cs typeface="Calibri"/>
              </a:rPr>
              <a:t>Create mega-document for topic </a:t>
            </a:r>
            <a:r>
              <a:rPr lang="en-US" i="1">
                <a:ea typeface="ＭＳ Ｐゴシック" charset="0"/>
                <a:cs typeface="Calibri"/>
              </a:rPr>
              <a:t>j</a:t>
            </a:r>
            <a:r>
              <a:rPr lang="en-US">
                <a:ea typeface="ＭＳ Ｐゴシック" charset="0"/>
                <a:cs typeface="Calibri"/>
              </a:rPr>
              <a:t> by concatenating all docs in this topic</a:t>
            </a:r>
          </a:p>
          <a:p>
            <a:pPr lvl="1">
              <a:lnSpc>
                <a:spcPct val="90000"/>
              </a:lnSpc>
            </a:pPr>
            <a:r>
              <a:rPr lang="en-US" sz="2400">
                <a:ea typeface="ＭＳ Ｐゴシック" charset="0"/>
                <a:cs typeface="Calibri"/>
              </a:rPr>
              <a:t>Use frequency of </a:t>
            </a:r>
            <a:r>
              <a:rPr lang="en-US" sz="2400" i="1">
                <a:ea typeface="ＭＳ Ｐゴシック" charset="0"/>
                <a:cs typeface="Calibri"/>
              </a:rPr>
              <a:t>w</a:t>
            </a:r>
            <a:r>
              <a:rPr lang="en-US" sz="2400">
                <a:ea typeface="ＭＳ Ｐゴシック" charset="0"/>
                <a:cs typeface="Calibri"/>
              </a:rPr>
              <a:t> in mega-document</a:t>
            </a:r>
            <a:endParaRPr lang="en-US" sz="24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  <a:p>
            <a:pPr eaLnBrk="1" hangingPunct="1">
              <a:lnSpc>
                <a:spcPct val="90000"/>
              </a:lnSpc>
            </a:pPr>
            <a:endParaRPr lang="en-US" sz="2200"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58373" name="Text Box 6"/>
          <p:cNvSpPr txBox="1">
            <a:spLocks noChangeArrowheads="1"/>
          </p:cNvSpPr>
          <p:nvPr/>
        </p:nvSpPr>
        <p:spPr bwMode="auto">
          <a:xfrm>
            <a:off x="3657600" y="1733550"/>
            <a:ext cx="525780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algn="ctr"/>
            <a:r>
              <a:rPr lang="en-US">
                <a:latin typeface="Calibri"/>
                <a:cs typeface="Calibri"/>
              </a:rPr>
              <a:t>fraction of times word </a:t>
            </a:r>
            <a:r>
              <a:rPr lang="en-US" i="1" err="1">
                <a:latin typeface="Calibri"/>
                <a:cs typeface="Calibri"/>
              </a:rPr>
              <a:t>w</a:t>
            </a:r>
            <a:r>
              <a:rPr lang="en-US" i="1" baseline="-25000" err="1">
                <a:latin typeface="Calibri"/>
                <a:cs typeface="Calibri"/>
              </a:rPr>
              <a:t>i</a:t>
            </a:r>
            <a:r>
              <a:rPr lang="en-US">
                <a:latin typeface="Calibri"/>
                <a:cs typeface="Calibri"/>
              </a:rPr>
              <a:t> appears </a:t>
            </a:r>
          </a:p>
          <a:p>
            <a:pPr algn="ctr"/>
            <a:r>
              <a:rPr lang="en-US">
                <a:latin typeface="Calibri"/>
                <a:cs typeface="Calibri"/>
              </a:rPr>
              <a:t>among all words in documents of topic 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4023520"/>
              </p:ext>
            </p:extLst>
          </p:nvPr>
        </p:nvGraphicFramePr>
        <p:xfrm>
          <a:off x="304800" y="1733550"/>
          <a:ext cx="3192462" cy="1066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82" name="Equation" r:id="rId3" imgW="1739900" imgH="584200" progId="Equation.3">
                  <p:embed/>
                </p:oleObj>
              </mc:Choice>
              <mc:Fallback>
                <p:oleObj name="Equation" r:id="rId3" imgW="1739900" imgH="584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1733550"/>
                        <a:ext cx="3192462" cy="106629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068601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Problem with Maximum Likelihood</a:t>
            </a:r>
          </a:p>
        </p:txBody>
      </p:sp>
      <p:sp>
        <p:nvSpPr>
          <p:cNvPr id="43010" name="Rectangle 4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822960" y="1428750"/>
            <a:ext cx="7254240" cy="1771650"/>
          </a:xfrm>
        </p:spPr>
        <p:txBody>
          <a:bodyPr>
            <a:no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What if we have seen no training documents with the word 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fantastic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and classified in the topic </a:t>
            </a:r>
            <a:r>
              <a:rPr lang="en-US" sz="2000" b="1">
                <a:latin typeface="Calibri" charset="0"/>
                <a:ea typeface="ＭＳ Ｐゴシック" charset="0"/>
                <a:cs typeface="ＭＳ Ｐゴシック" charset="0"/>
              </a:rPr>
              <a:t>positive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 (</a:t>
            </a:r>
            <a:r>
              <a:rPr lang="en-US" sz="2000" b="1" i="1">
                <a:latin typeface="Calibri" charset="0"/>
                <a:ea typeface="ＭＳ Ｐゴシック" charset="0"/>
                <a:cs typeface="ＭＳ Ｐゴシック" charset="0"/>
              </a:rPr>
              <a:t>thumbs-up)</a:t>
            </a: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lvl="1" eaLnBrk="1" hangingPunct="1">
              <a:lnSpc>
                <a:spcPct val="90000"/>
              </a:lnSpc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sz="2000">
              <a:latin typeface="Calibri" charset="0"/>
              <a:ea typeface="ＭＳ Ｐゴシック" charset="0"/>
              <a:cs typeface="ＭＳ Ｐゴシック" charset="0"/>
            </a:endParaRPr>
          </a:p>
          <a:p>
            <a:pPr eaLnBrk="1" hangingPunct="1">
              <a:lnSpc>
                <a:spcPct val="90000"/>
              </a:lnSpc>
            </a:pPr>
            <a:r>
              <a:rPr lang="en-US" sz="2000">
                <a:latin typeface="Calibri" charset="0"/>
                <a:ea typeface="ＭＳ Ｐゴシック" charset="0"/>
                <a:cs typeface="ＭＳ Ｐゴシック" charset="0"/>
              </a:rPr>
              <a:t>Zero probabilities cannot be conditioned away, no matter the other evidence!</a:t>
            </a:r>
          </a:p>
        </p:txBody>
      </p:sp>
      <p:graphicFrame>
        <p:nvGraphicFramePr>
          <p:cNvPr id="43011" name="Object 2"/>
          <p:cNvGraphicFramePr>
            <a:graphicFrameLocks noGrp="1" noChangeAspect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391044595"/>
              </p:ext>
            </p:extLst>
          </p:nvPr>
        </p:nvGraphicFramePr>
        <p:xfrm>
          <a:off x="2111376" y="2346325"/>
          <a:ext cx="5508625" cy="85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09" name="Equation" r:id="rId3" imgW="3683000" imgH="571500" progId="Equation.3">
                  <p:embed/>
                </p:oleObj>
              </mc:Choice>
              <mc:Fallback>
                <p:oleObj name="Equation" r:id="rId3" imgW="3683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1376" y="2346325"/>
                        <a:ext cx="5508625" cy="854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0014982"/>
              </p:ext>
            </p:extLst>
          </p:nvPr>
        </p:nvGraphicFramePr>
        <p:xfrm>
          <a:off x="2195513" y="4248150"/>
          <a:ext cx="4194175" cy="62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10" name="Equation" r:id="rId5" imgW="1968500" imgH="292100" progId="Equation.3">
                  <p:embed/>
                </p:oleObj>
              </mc:Choice>
              <mc:Fallback>
                <p:oleObj name="Equation" r:id="rId5" imgW="1968500" imgH="292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95513" y="4248150"/>
                        <a:ext cx="4194175" cy="6223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5" name="TextBox 24"/>
          <p:cNvSpPr txBox="1">
            <a:spLocks noChangeArrowheads="1"/>
          </p:cNvSpPr>
          <p:nvPr/>
        </p:nvSpPr>
        <p:spPr bwMode="auto">
          <a:xfrm>
            <a:off x="7620001" y="-67479"/>
            <a:ext cx="103365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Sec.13.3</a:t>
            </a:r>
          </a:p>
        </p:txBody>
      </p:sp>
    </p:spTree>
    <p:extLst>
      <p:ext uri="{BB962C8B-B14F-4D97-AF65-F5344CB8AC3E}">
        <p14:creationId xmlns:p14="http://schemas.microsoft.com/office/powerpoint/2010/main" val="3838283272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4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36195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Laplace (add-1) smoothing for 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</a:t>
            </a:r>
          </a:p>
        </p:txBody>
      </p:sp>
      <p:graphicFrame>
        <p:nvGraphicFramePr>
          <p:cNvPr id="11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2682244"/>
              </p:ext>
            </p:extLst>
          </p:nvPr>
        </p:nvGraphicFramePr>
        <p:xfrm>
          <a:off x="1306513" y="1581150"/>
          <a:ext cx="4505325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2" name="Equation" r:id="rId3" imgW="1905000" imgH="571500" progId="Equation.3">
                  <p:embed/>
                </p:oleObj>
              </mc:Choice>
              <mc:Fallback>
                <p:oleObj name="Equation" r:id="rId3" imgW="19050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06513" y="1581150"/>
                        <a:ext cx="4505325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8567934"/>
              </p:ext>
            </p:extLst>
          </p:nvPr>
        </p:nvGraphicFramePr>
        <p:xfrm>
          <a:off x="2508250" y="3176588"/>
          <a:ext cx="3816350" cy="1681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3" name="Equation" r:id="rId5" imgW="1612900" imgH="711200" progId="Equation.3">
                  <p:embed/>
                </p:oleObj>
              </mc:Choice>
              <mc:Fallback>
                <p:oleObj name="Equation" r:id="rId5" imgW="1612900" imgH="711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08250" y="3176588"/>
                        <a:ext cx="3816350" cy="168116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4791014"/>
              </p:ext>
            </p:extLst>
          </p:nvPr>
        </p:nvGraphicFramePr>
        <p:xfrm>
          <a:off x="1311720" y="1579109"/>
          <a:ext cx="4084638" cy="1350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04" name="Equation" r:id="rId7" imgW="1727200" imgH="571500" progId="Equation.3">
                  <p:embed/>
                </p:oleObj>
              </mc:Choice>
              <mc:Fallback>
                <p:oleObj name="Equation" r:id="rId7" imgW="1727200" imgH="5715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1720" y="1579109"/>
                        <a:ext cx="4084638" cy="1350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2389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/>
          <a:lstStyle/>
          <a:p>
            <a:r>
              <a:rPr lang="en-US"/>
              <a:t>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idx="1"/>
          </p:nvPr>
        </p:nvSpPr>
        <p:spPr>
          <a:xfrm>
            <a:off x="152400" y="21325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552574"/>
              </p:ext>
            </p:extLst>
          </p:nvPr>
        </p:nvGraphicFramePr>
        <p:xfrm>
          <a:off x="5233147" y="3486150"/>
          <a:ext cx="3606053" cy="7859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6" name="Equation" r:id="rId3" imgW="1981200" imgH="431800" progId="Equation.3">
                  <p:embed/>
                </p:oleObj>
              </mc:Choice>
              <mc:Fallback>
                <p:oleObj name="Equation" r:id="rId3" imgW="1981200" imgH="431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33147" y="3486150"/>
                        <a:ext cx="3606053" cy="7859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7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9097549"/>
              </p:ext>
            </p:extLst>
          </p:nvPr>
        </p:nvGraphicFramePr>
        <p:xfrm>
          <a:off x="1066800" y="32575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647" name="Equation" r:id="rId5" imgW="1752600" imgH="406400" progId="Equation.3">
                  <p:embed/>
                </p:oleObj>
              </mc:Choice>
              <mc:Fallback>
                <p:oleObj name="Equation" r:id="rId5" imgW="1752600" imgH="406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32575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38600" y="2114550"/>
            <a:ext cx="5791200" cy="1524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spcBef>
                <a:spcPts val="0"/>
              </a:spcBef>
            </a:pP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single doc containing all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docs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  <a:p>
            <a:pPr lvl="1">
              <a:spcBef>
                <a:spcPts val="0"/>
              </a:spcBef>
            </a:pPr>
            <a:r>
              <a:rPr lang="en-US">
                <a:latin typeface="Calibri"/>
                <a:ea typeface="ＭＳ Ｐゴシック" charset="-128"/>
                <a:cs typeface="Calibri"/>
              </a:rPr>
              <a:t>For</a:t>
            </a:r>
            <a:r>
              <a:rPr lang="en-US" i="1" baseline="-25000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each word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Vocabulary</a:t>
            </a:r>
          </a:p>
          <a:p>
            <a:pPr marL="800100" lvl="2" indent="0">
              <a:spcBef>
                <a:spcPts val="0"/>
              </a:spcBef>
              <a:buNone/>
            </a:pPr>
            <a:r>
              <a:rPr lang="en-US" i="1">
                <a:latin typeface="Calibri"/>
                <a:ea typeface="ＭＳ Ｐゴシック" charset="-128"/>
                <a:cs typeface="Calibri"/>
              </a:rPr>
              <a:t>   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n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  <a:sym typeface="Symbol" charset="2"/>
              </a:rPr>
              <a:t> # of occurrences of </a:t>
            </a:r>
            <a:r>
              <a:rPr lang="en-US" i="1" err="1">
                <a:latin typeface="Calibri"/>
                <a:ea typeface="ＭＳ Ｐゴシック" charset="-128"/>
                <a:cs typeface="Calibri"/>
                <a:sym typeface="Symbol" charset="2"/>
              </a:rPr>
              <a:t>w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k</a:t>
            </a:r>
            <a:r>
              <a:rPr lang="en-US" i="1">
                <a:latin typeface="Calibri"/>
                <a:ea typeface="ＭＳ Ｐゴシック" charset="-128"/>
                <a:cs typeface="Calibri"/>
              </a:rPr>
              <a:t> </a:t>
            </a:r>
            <a:r>
              <a:rPr lang="en-US">
                <a:latin typeface="Calibri"/>
                <a:ea typeface="ＭＳ Ｐゴシック" charset="-128"/>
                <a:cs typeface="Calibri"/>
              </a:rPr>
              <a:t>in </a:t>
            </a:r>
            <a:r>
              <a:rPr lang="en-US" i="1" err="1">
                <a:latin typeface="Calibri"/>
                <a:ea typeface="ＭＳ Ｐゴシック" charset="-128"/>
                <a:cs typeface="Calibri"/>
              </a:rPr>
              <a:t>Text</a:t>
            </a:r>
            <a:r>
              <a:rPr lang="en-US" i="1" baseline="-25000" err="1">
                <a:latin typeface="Calibri"/>
                <a:ea typeface="ＭＳ Ｐゴシック" charset="-128"/>
                <a:cs typeface="Calibri"/>
              </a:rPr>
              <a:t>j</a:t>
            </a:r>
            <a:endParaRPr lang="en-US" i="1" baseline="-25000">
              <a:latin typeface="Calibri"/>
              <a:ea typeface="ＭＳ Ｐゴシック" charset="-128"/>
              <a:cs typeface="Calibri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5811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939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1ED69B3-D5B3-574F-9818-F323E76C1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Unknown words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73B1AD8-BC8F-A14C-8CC2-168C9A3E2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82364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What about unknown words</a:t>
            </a:r>
          </a:p>
          <a:p>
            <a:pPr lvl="1"/>
            <a:r>
              <a:rPr lang="en-US" dirty="0"/>
              <a:t>that appear in our test data </a:t>
            </a:r>
          </a:p>
          <a:p>
            <a:pPr lvl="1"/>
            <a:r>
              <a:rPr lang="en-US" dirty="0"/>
              <a:t>but not in our training data or vocabulary?</a:t>
            </a:r>
          </a:p>
          <a:p>
            <a:r>
              <a:rPr lang="en-US" dirty="0"/>
              <a:t>We </a:t>
            </a:r>
            <a:r>
              <a:rPr lang="en-US" b="1" dirty="0"/>
              <a:t>ignore</a:t>
            </a:r>
            <a:r>
              <a:rPr lang="en-US" dirty="0"/>
              <a:t> them</a:t>
            </a:r>
          </a:p>
          <a:p>
            <a:pPr lvl="1"/>
            <a:r>
              <a:rPr lang="en-US" dirty="0"/>
              <a:t>Remove them from the test document!</a:t>
            </a:r>
          </a:p>
          <a:p>
            <a:pPr lvl="1"/>
            <a:r>
              <a:rPr lang="en-US" dirty="0"/>
              <a:t>Pretend they weren't there!</a:t>
            </a:r>
          </a:p>
          <a:p>
            <a:pPr lvl="1"/>
            <a:r>
              <a:rPr lang="en-US" dirty="0"/>
              <a:t>Don't include any probability for them at all!</a:t>
            </a:r>
          </a:p>
          <a:p>
            <a:r>
              <a:rPr lang="en-US" dirty="0"/>
              <a:t>Why don't we build an unknown word model?</a:t>
            </a:r>
          </a:p>
          <a:p>
            <a:pPr lvl="1"/>
            <a:r>
              <a:rPr lang="en-US" dirty="0"/>
              <a:t>It doesn't help: knowing which class has more unknown words is not generally helpful!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329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11A0F-A7E2-5F4E-AF6A-7166F8DB2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Stop words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C8EB-58F8-3245-846E-B538A7453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940040" cy="3733800"/>
          </a:xfrm>
        </p:spPr>
        <p:txBody>
          <a:bodyPr>
            <a:normAutofit/>
          </a:bodyPr>
          <a:lstStyle/>
          <a:p>
            <a:r>
              <a:rPr lang="en-US"/>
              <a:t>Some systems ignore stop words</a:t>
            </a:r>
          </a:p>
          <a:p>
            <a:pPr lvl="1"/>
            <a:r>
              <a:rPr lang="en-US" b="1" dirty="0"/>
              <a:t>Stop words:</a:t>
            </a:r>
            <a:r>
              <a:rPr lang="en-US" dirty="0"/>
              <a:t> very frequent words like </a:t>
            </a:r>
            <a:r>
              <a:rPr lang="en-US" i="1" dirty="0"/>
              <a:t>the </a:t>
            </a:r>
            <a:r>
              <a:rPr lang="en-US" dirty="0"/>
              <a:t>and </a:t>
            </a:r>
            <a:r>
              <a:rPr lang="en-US" i="1" dirty="0"/>
              <a:t>a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Sort the vocabulary by word frequency in training set</a:t>
            </a:r>
          </a:p>
          <a:p>
            <a:pPr lvl="2"/>
            <a:r>
              <a:rPr lang="en-US" dirty="0"/>
              <a:t>Call the top 10 or 50 words the </a:t>
            </a:r>
            <a:r>
              <a:rPr lang="en-US" b="1" dirty="0" err="1"/>
              <a:t>stopword</a:t>
            </a:r>
            <a:r>
              <a:rPr lang="en-US" b="1" dirty="0"/>
              <a:t> list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Remove all stop words from both training and test sets</a:t>
            </a:r>
          </a:p>
          <a:p>
            <a:pPr lvl="3"/>
            <a:r>
              <a:rPr lang="en-US" sz="1800" dirty="0"/>
              <a:t>As if they were never there!</a:t>
            </a:r>
          </a:p>
          <a:p>
            <a:r>
              <a:rPr lang="en-US" dirty="0"/>
              <a:t>But removing stop words doesn't usually help</a:t>
            </a:r>
          </a:p>
          <a:p>
            <a:pPr marL="458788" lvl="1" indent="-279400">
              <a:buFont typeface="Arial" panose="020B0604020202020204" pitchFamily="34" charset="0"/>
              <a:buChar char="•"/>
            </a:pPr>
            <a:r>
              <a:rPr lang="en-US" dirty="0"/>
              <a:t>So in practice most NB algorithms use </a:t>
            </a:r>
            <a:r>
              <a:rPr lang="en-US" b="1" dirty="0"/>
              <a:t>all</a:t>
            </a:r>
            <a:r>
              <a:rPr lang="en-US" dirty="0"/>
              <a:t> words and </a:t>
            </a:r>
            <a:r>
              <a:rPr lang="en-US" b="1" dirty="0"/>
              <a:t>don't</a:t>
            </a:r>
            <a:r>
              <a:rPr lang="en-US" dirty="0"/>
              <a:t> use </a:t>
            </a:r>
            <a:r>
              <a:rPr lang="en-US" dirty="0" err="1"/>
              <a:t>stopword</a:t>
            </a:r>
            <a:r>
              <a:rPr lang="en-US" dirty="0"/>
              <a:t> lists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313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i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Learning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67A12-E07B-5D44-9669-819EA8160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131343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ight Arrow 7"/>
          <p:cNvSpPr/>
          <p:nvPr/>
        </p:nvSpPr>
        <p:spPr bwMode="auto">
          <a:xfrm>
            <a:off x="3124200" y="2571750"/>
            <a:ext cx="1219200" cy="1066800"/>
          </a:xfrm>
          <a:prstGeom prst="rightArrow">
            <a:avLst/>
          </a:prstGeom>
          <a:solidFill>
            <a:schemeClr val="bg2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0"/>
            <a:ext cx="8077200" cy="895350"/>
          </a:xfrm>
        </p:spPr>
        <p:txBody>
          <a:bodyPr>
            <a:normAutofit/>
          </a:bodyPr>
          <a:lstStyle/>
          <a:p>
            <a:r>
              <a:rPr lang="en-US"/>
              <a:t>What is the subject of this medical article?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752600"/>
            <a:ext cx="3810000" cy="3333750"/>
          </a:xfrm>
        </p:spPr>
        <p:txBody>
          <a:bodyPr>
            <a:normAutofit fontScale="92500" lnSpcReduction="10000"/>
          </a:bodyPr>
          <a:lstStyle/>
          <a:p>
            <a:r>
              <a:rPr lang="en-US" err="1"/>
              <a:t>Antogonists</a:t>
            </a:r>
            <a:r>
              <a:rPr lang="en-US"/>
              <a:t> and Inhibitors</a:t>
            </a:r>
          </a:p>
          <a:p>
            <a:r>
              <a:rPr lang="en-US"/>
              <a:t>Blood Supply</a:t>
            </a:r>
          </a:p>
          <a:p>
            <a:r>
              <a:rPr lang="en-US"/>
              <a:t>Chemistry</a:t>
            </a:r>
          </a:p>
          <a:p>
            <a:r>
              <a:rPr lang="en-US"/>
              <a:t>Drug Therapy</a:t>
            </a:r>
          </a:p>
          <a:p>
            <a:r>
              <a:rPr lang="en-US"/>
              <a:t>Embryology</a:t>
            </a:r>
          </a:p>
          <a:p>
            <a:r>
              <a:rPr lang="en-US"/>
              <a:t>Epidemiology</a:t>
            </a:r>
          </a:p>
          <a:p>
            <a:r>
              <a:rPr lang="en-US"/>
              <a:t>…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945141" y="1276350"/>
            <a:ext cx="5198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err="1">
                <a:latin typeface="+mn-lt"/>
              </a:rPr>
              <a:t>MeSH</a:t>
            </a:r>
            <a:r>
              <a:rPr lang="en-US" sz="2800" b="1">
                <a:latin typeface="+mn-lt"/>
              </a:rPr>
              <a:t> Subject Category Hierarchy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429001" y="2724150"/>
            <a:ext cx="53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>
                <a:latin typeface="+mn-lt"/>
              </a:rPr>
              <a:t>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2000" y="135255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Lucida Sans" pitchFamily="-65" charset="0"/>
              </a:rPr>
              <a:t>MEDLINE Article</a:t>
            </a:r>
          </a:p>
          <a:p>
            <a:endParaRPr lang="en-US" sz="1800">
              <a:latin typeface="+mn-lt"/>
            </a:endParaRPr>
          </a:p>
        </p:txBody>
      </p:sp>
      <p:pic>
        <p:nvPicPr>
          <p:cNvPr id="10" name="Picture 9" descr="medline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809750"/>
            <a:ext cx="2009622" cy="26733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6497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" grpId="0" uiExpand="1" build="p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060015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Let's do a worked sentiment example!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6180"/>
            <a:ext cx="8362278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9866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1F366-EA60-144D-9EFD-B2540B1C9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477"/>
            <a:ext cx="8458200" cy="680397"/>
          </a:xfrm>
        </p:spPr>
        <p:txBody>
          <a:bodyPr>
            <a:normAutofit fontScale="90000"/>
          </a:bodyPr>
          <a:lstStyle/>
          <a:p>
            <a:r>
              <a:rPr lang="en-US" dirty="0"/>
              <a:t>A worked sentiment example with add-1 smoothing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D8E0-787B-8747-89C6-D584483AD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5958840" cy="34290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C48AB5-3053-DF4B-B24B-062F6E90E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819150"/>
            <a:ext cx="4411210" cy="1768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C2390A-3118-0040-BB7E-D87A94A6AFBE}"/>
              </a:ext>
            </a:extLst>
          </p:cNvPr>
          <p:cNvSpPr txBox="1"/>
          <p:nvPr/>
        </p:nvSpPr>
        <p:spPr>
          <a:xfrm>
            <a:off x="5186713" y="742950"/>
            <a:ext cx="3451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Prior from training: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8B5B7F-B19F-7249-9919-7423AE553852}"/>
              </a:ext>
            </a:extLst>
          </p:cNvPr>
          <p:cNvSpPr txBox="1"/>
          <p:nvPr/>
        </p:nvSpPr>
        <p:spPr>
          <a:xfrm>
            <a:off x="7314538" y="1219638"/>
            <a:ext cx="16770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P(-) = 3/5</a:t>
            </a:r>
          </a:p>
          <a:p>
            <a:r>
              <a:rPr lang="en-US" dirty="0"/>
              <a:t>P(+) = 2/5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D6E047-9277-8849-BC4B-B8F9CF75D644}"/>
              </a:ext>
            </a:extLst>
          </p:cNvPr>
          <p:cNvSpPr txBox="1"/>
          <p:nvPr/>
        </p:nvSpPr>
        <p:spPr>
          <a:xfrm>
            <a:off x="5258364" y="2142498"/>
            <a:ext cx="22765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Drop "with"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8BD46C5-E353-9E40-8DFB-A6196D9ECFCF}"/>
              </a:ext>
            </a:extLst>
          </p:cNvPr>
          <p:cNvCxnSpPr>
            <a:cxnSpLocks/>
          </p:cNvCxnSpPr>
          <p:nvPr/>
        </p:nvCxnSpPr>
        <p:spPr>
          <a:xfrm>
            <a:off x="2748280" y="2449830"/>
            <a:ext cx="381000" cy="0"/>
          </a:xfrm>
          <a:prstGeom prst="line">
            <a:avLst/>
          </a:prstGeom>
          <a:ln w="349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5D49463-0ED6-6E4D-8C1B-0245872E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97" y="3685541"/>
            <a:ext cx="4957061" cy="1457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2FFAD41-297F-A044-A4BC-999F25C8D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676" y="3762346"/>
            <a:ext cx="3849123" cy="108512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0C56973-9076-294B-83BE-77052447FEF0}"/>
              </a:ext>
            </a:extLst>
          </p:cNvPr>
          <p:cNvSpPr txBox="1"/>
          <p:nvPr/>
        </p:nvSpPr>
        <p:spPr>
          <a:xfrm>
            <a:off x="118537" y="2647950"/>
            <a:ext cx="44534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Likelihoods from training: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D79F2-5F65-3B40-BDEF-191EE1665BDB}"/>
              </a:ext>
            </a:extLst>
          </p:cNvPr>
          <p:cNvSpPr txBox="1"/>
          <p:nvPr/>
        </p:nvSpPr>
        <p:spPr>
          <a:xfrm>
            <a:off x="5516950" y="3203244"/>
            <a:ext cx="3557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Scoring the test set: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26A3235-9128-6946-ADD5-B48D986785C8}"/>
              </a:ext>
            </a:extLst>
          </p:cNvPr>
          <p:cNvSpPr/>
          <p:nvPr/>
        </p:nvSpPr>
        <p:spPr>
          <a:xfrm>
            <a:off x="5410200" y="3756206"/>
            <a:ext cx="3733800" cy="548702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/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𝑝</m:t>
                      </m:r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𝑐𝑜𝑢𝑛𝑡</m:t>
                          </m:r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num>
                        <m:den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𝑤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∈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𝑉</m:t>
                                  </m:r>
                                </m:sub>
                                <m:sup/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𝑐𝑜𝑢𝑛𝑡</m:t>
                                  </m:r>
                                  <m:d>
                                    <m:d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  <m:t>𝑐</m:t>
                                      </m:r>
                                    </m:e>
                                  </m:d>
                                </m:e>
                              </m:nary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+|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|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A2CE437B-71EF-1A44-A520-D5D9D0B9A80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743" y="3085627"/>
                <a:ext cx="3265638" cy="530273"/>
              </a:xfrm>
              <a:prstGeom prst="rect">
                <a:avLst/>
              </a:prstGeom>
              <a:blipFill>
                <a:blip r:embed="rId5"/>
                <a:stretch>
                  <a:fillRect l="-775" t="-27907" r="-1163" b="-1209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/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acc>
                      <m:d>
                        <m:d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e>
                      </m:d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sz="16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𝑡𝑜𝑡𝑎𝑙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37BFA9-C32B-5848-810A-60A0A87C487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15196" y="1316246"/>
                <a:ext cx="1317989" cy="538737"/>
              </a:xfrm>
              <a:prstGeom prst="rect">
                <a:avLst/>
              </a:prstGeom>
              <a:blipFill>
                <a:blip r:embed="rId6"/>
                <a:stretch>
                  <a:fillRect l="-2857" t="-2326" b="-93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36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17" grpId="0"/>
      <p:bldP spid="18" grpId="0"/>
      <p:bldP spid="19" grpId="0" animBg="1"/>
      <p:bldP spid="15" grpId="0"/>
      <p:bldP spid="2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A6ACC-B7E8-FE49-9AEF-AB8E83414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Optimizing for sentiment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8A2F8-FC58-914F-B966-0C9C5358B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For tasks like sentiment, word </a:t>
            </a:r>
            <a:r>
              <a:rPr lang="en-US" b="1" dirty="0"/>
              <a:t>occurrence</a:t>
            </a:r>
            <a:r>
              <a:rPr lang="en-US" dirty="0"/>
              <a:t> seems to be more important than word </a:t>
            </a:r>
            <a:r>
              <a:rPr lang="en-US" b="1" dirty="0"/>
              <a:t>frequency</a:t>
            </a:r>
            <a:r>
              <a:rPr lang="en-US" dirty="0"/>
              <a:t>.</a:t>
            </a:r>
          </a:p>
          <a:p>
            <a:pPr lvl="2"/>
            <a:r>
              <a:rPr lang="en-US" sz="2200" dirty="0"/>
              <a:t>The occurrence of the word </a:t>
            </a:r>
            <a:r>
              <a:rPr lang="en-US" sz="2200" i="1" dirty="0"/>
              <a:t>fantastic</a:t>
            </a:r>
            <a:r>
              <a:rPr lang="en-US" sz="2200" dirty="0"/>
              <a:t> tells us a lot</a:t>
            </a:r>
          </a:p>
          <a:p>
            <a:pPr lvl="2"/>
            <a:r>
              <a:rPr lang="en-US" sz="2200" dirty="0"/>
              <a:t>The fact that it occurs 5 times may not tell us much more.</a:t>
            </a:r>
          </a:p>
          <a:p>
            <a:pPr marL="0" indent="0">
              <a:buNone/>
            </a:pPr>
            <a:r>
              <a:rPr lang="en-US" b="1" dirty="0"/>
              <a:t>Binary multinominal naive bayes</a:t>
            </a:r>
            <a:r>
              <a:rPr lang="en-US" dirty="0"/>
              <a:t>, or </a:t>
            </a:r>
            <a:r>
              <a:rPr lang="en-US" b="1" dirty="0"/>
              <a:t>binary NB</a:t>
            </a:r>
          </a:p>
          <a:p>
            <a:pPr lvl="1"/>
            <a:r>
              <a:rPr lang="en-US" dirty="0"/>
              <a:t>Clip our word counts at 1</a:t>
            </a:r>
          </a:p>
          <a:p>
            <a:pPr lvl="1"/>
            <a:r>
              <a:rPr lang="en-US" dirty="0"/>
              <a:t>Note: this is different than Bernoulli naive bayes; see the textbook at the end of the chapter.</a:t>
            </a:r>
          </a:p>
        </p:txBody>
      </p:sp>
    </p:spTree>
    <p:extLst>
      <p:ext uri="{BB962C8B-B14F-4D97-AF65-F5344CB8AC3E}">
        <p14:creationId xmlns:p14="http://schemas.microsoft.com/office/powerpoint/2010/main" val="299587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9" name="Rectangle 3"/>
          <p:cNvSpPr>
            <a:spLocks noGrp="1" noChangeArrowheads="1"/>
          </p:cNvSpPr>
          <p:nvPr>
            <p:ph type="title"/>
          </p:nvPr>
        </p:nvSpPr>
        <p:spPr>
          <a:xfrm>
            <a:off x="1219200" y="114300"/>
            <a:ext cx="7772400" cy="857250"/>
          </a:xfrm>
        </p:spPr>
        <p:txBody>
          <a:bodyPr>
            <a:normAutofit/>
          </a:bodyPr>
          <a:lstStyle/>
          <a:p>
            <a:r>
              <a:rPr lang="en-US"/>
              <a:t>Binary Multinomial Naïve Bayes: Learning</a:t>
            </a:r>
          </a:p>
        </p:txBody>
      </p:sp>
      <p:sp>
        <p:nvSpPr>
          <p:cNvPr id="52230" name="Rectangle 4"/>
          <p:cNvSpPr>
            <a:spLocks noGrp="1" noChangeArrowheads="1"/>
          </p:cNvSpPr>
          <p:nvPr>
            <p:ph sz="quarter" idx="1"/>
          </p:nvPr>
        </p:nvSpPr>
        <p:spPr>
          <a:xfrm>
            <a:off x="152400" y="1827743"/>
            <a:ext cx="4572000" cy="2649007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  <a:p>
            <a:pPr lvl="1">
              <a:lnSpc>
                <a:spcPct val="90000"/>
              </a:lnSpc>
            </a:pPr>
            <a:r>
              <a:rPr lang="en-US" sz="2000">
                <a:latin typeface="Calibri"/>
                <a:cs typeface="Calibri"/>
              </a:rPr>
              <a:t>For each </a:t>
            </a:r>
            <a:r>
              <a:rPr lang="en-US" sz="2000" i="1" err="1">
                <a:latin typeface="Calibri"/>
                <a:cs typeface="Calibri"/>
              </a:rPr>
              <a:t>c</a:t>
            </a:r>
            <a:r>
              <a:rPr lang="en-US" sz="2000" i="1" baseline="-25000" err="1">
                <a:latin typeface="Calibri"/>
                <a:cs typeface="Calibri"/>
              </a:rPr>
              <a:t>j</a:t>
            </a:r>
            <a:r>
              <a:rPr lang="en-US" sz="2000" i="1" baseline="-25000">
                <a:latin typeface="Calibri"/>
                <a:cs typeface="Calibri"/>
              </a:rPr>
              <a:t> </a:t>
            </a:r>
            <a:r>
              <a:rPr lang="en-US" sz="2000">
                <a:latin typeface="Calibri"/>
                <a:cs typeface="Calibri"/>
              </a:rPr>
              <a:t>in </a:t>
            </a:r>
            <a:r>
              <a:rPr lang="en-US" sz="2000" i="1">
                <a:latin typeface="Calibri"/>
                <a:cs typeface="Calibri"/>
              </a:rPr>
              <a:t>C</a:t>
            </a:r>
            <a:r>
              <a:rPr lang="en-US" sz="2000">
                <a:latin typeface="Calibri"/>
                <a:cs typeface="Calibri"/>
              </a:rPr>
              <a:t> do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i="1">
                <a:latin typeface="Calibri"/>
                <a:cs typeface="Calibri"/>
              </a:rPr>
              <a:t> </a:t>
            </a:r>
            <a:r>
              <a:rPr lang="en-US" i="1" err="1">
                <a:latin typeface="Calibri"/>
                <a:cs typeface="Calibri"/>
              </a:rPr>
              <a:t>docs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r>
              <a:rPr lang="en-US" i="1">
                <a:latin typeface="Calibri"/>
                <a:cs typeface="Calibri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</a:t>
            </a:r>
            <a:r>
              <a:rPr lang="en-US" i="1">
                <a:latin typeface="Calibri"/>
                <a:cs typeface="Calibri"/>
                <a:sym typeface="Symbol" charset="2"/>
              </a:rPr>
              <a:t> </a:t>
            </a:r>
            <a:r>
              <a:rPr lang="en-US">
                <a:latin typeface="Calibri"/>
                <a:cs typeface="Calibri"/>
                <a:sym typeface="Symbol" charset="2"/>
              </a:rPr>
              <a:t>all docs with  class =</a:t>
            </a:r>
            <a:r>
              <a:rPr lang="en-US" i="1" err="1">
                <a:latin typeface="Calibri"/>
                <a:cs typeface="Calibri"/>
              </a:rPr>
              <a:t>c</a:t>
            </a:r>
            <a:r>
              <a:rPr lang="en-US" i="1" baseline="-25000" err="1">
                <a:latin typeface="Calibri"/>
                <a:cs typeface="Calibri"/>
              </a:rPr>
              <a:t>j</a:t>
            </a:r>
            <a:endParaRPr lang="en-US" i="1" baseline="-25000">
              <a:latin typeface="Calibri"/>
              <a:cs typeface="Calibri"/>
            </a:endParaRPr>
          </a:p>
          <a:p>
            <a:pPr>
              <a:spcBef>
                <a:spcPts val="0"/>
              </a:spcBef>
            </a:pPr>
            <a:endParaRPr lang="en-US" sz="2200">
              <a:latin typeface="Calibri"/>
              <a:cs typeface="Calibri"/>
            </a:endParaRPr>
          </a:p>
        </p:txBody>
      </p:sp>
      <p:graphicFrame>
        <p:nvGraphicFramePr>
          <p:cNvPr id="52227" name="Object 3"/>
          <p:cNvGraphicFramePr>
            <a:graphicFrameLocks noChangeAspect="1"/>
          </p:cNvGraphicFramePr>
          <p:nvPr/>
        </p:nvGraphicFramePr>
        <p:xfrm>
          <a:off x="1066800" y="2952750"/>
          <a:ext cx="3200400" cy="7421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605" name="Equation" r:id="rId3" imgW="1752600" imgH="406400" progId="Equation.3">
                  <p:embed/>
                </p:oleObj>
              </mc:Choice>
              <mc:Fallback>
                <p:oleObj name="Equation" r:id="rId3" imgW="1752600" imgH="406400" progId="Equation.3">
                  <p:embed/>
                  <p:pic>
                    <p:nvPicPr>
                      <p:cNvPr id="52227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66800" y="2952750"/>
                        <a:ext cx="3200400" cy="74212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2" name="Group 1"/>
          <p:cNvGrpSpPr/>
          <p:nvPr/>
        </p:nvGrpSpPr>
        <p:grpSpPr>
          <a:xfrm>
            <a:off x="4038600" y="2190750"/>
            <a:ext cx="5791200" cy="1776535"/>
            <a:chOff x="4038600" y="2495550"/>
            <a:chExt cx="5791200" cy="1776535"/>
          </a:xfrm>
        </p:grpSpPr>
        <p:graphicFrame>
          <p:nvGraphicFramePr>
            <p:cNvPr id="52226" name="Object 2"/>
            <p:cNvGraphicFramePr>
              <a:graphicFrameLocks noChangeAspect="1"/>
            </p:cNvGraphicFramePr>
            <p:nvPr/>
          </p:nvGraphicFramePr>
          <p:xfrm>
            <a:off x="5233147" y="3486150"/>
            <a:ext cx="3606053" cy="78593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606" name="Equation" r:id="rId5" imgW="1981200" imgH="431800" progId="Equation.3">
                    <p:embed/>
                  </p:oleObj>
                </mc:Choice>
                <mc:Fallback>
                  <p:oleObj name="Equation" r:id="rId5" imgW="1981200" imgH="431800" progId="Equation.3">
                    <p:embed/>
                    <p:pic>
                      <p:nvPicPr>
                        <p:cNvPr id="52226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5233147" y="3486150"/>
                          <a:ext cx="3606053" cy="785935"/>
                        </a:xfrm>
                        <a:prstGeom prst="rect">
                          <a:avLst/>
                        </a:prstGeom>
                        <a:noFill/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" name="Rectangle 4"/>
            <p:cNvSpPr txBox="1">
              <a:spLocks noChangeArrowheads="1"/>
            </p:cNvSpPr>
            <p:nvPr/>
          </p:nvSpPr>
          <p:spPr bwMode="auto">
            <a:xfrm>
              <a:off x="4038600" y="2495550"/>
              <a:ext cx="5791200" cy="1524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400">
                  <a:solidFill>
                    <a:schemeClr val="tx1"/>
                  </a:solidFill>
                  <a:latin typeface="+mn-lt"/>
                  <a:ea typeface="ＭＳ Ｐゴシック" pitchFamily="-65" charset="-128"/>
                  <a:cs typeface="ＭＳ Ｐゴシック" pitchFamily="-65" charset="-128"/>
                </a:defRPr>
              </a:lvl1pPr>
              <a:lvl2pPr marL="6858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2pPr>
              <a:lvl3pPr marL="1028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 sz="20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3pPr>
              <a:lvl4pPr marL="13716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chemeClr val="tx1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4pPr>
              <a:lvl5pPr marL="17145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charset="0"/>
                <a:buChar char="•"/>
                <a:defRPr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5pPr>
              <a:lvl6pPr marL="21717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6pPr>
              <a:lvl7pPr marL="26289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7pPr>
              <a:lvl8pPr marL="30861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8pPr>
              <a:lvl9pPr marL="3543300" indent="-228600" algn="l" rtl="0" eaLnBrk="1" fontAlgn="base" hangingPunct="1">
                <a:spcBef>
                  <a:spcPct val="20000"/>
                </a:spcBef>
                <a:spcAft>
                  <a:spcPct val="0"/>
                </a:spcAft>
                <a:buClr>
                  <a:srgbClr val="CC0000"/>
                </a:buClr>
                <a:buFont typeface="Times" pitchFamily="-65" charset="0"/>
                <a:buChar char="•"/>
                <a:defRPr sz="1400">
                  <a:solidFill>
                    <a:schemeClr val="tx1"/>
                  </a:solidFill>
                  <a:latin typeface="+mn-lt"/>
                  <a:ea typeface="ＭＳ Ｐゴシック" pitchFamily="-65" charset="-128"/>
                </a:defRPr>
              </a:lvl9pPr>
            </a:lstStyle>
            <a:p>
              <a:pPr lvl="1">
                <a:spcBef>
                  <a:spcPts val="0"/>
                </a:spcBef>
              </a:pP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single doc containing all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docs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  <a:p>
              <a:pPr lvl="1">
                <a:spcBef>
                  <a:spcPts val="0"/>
                </a:spcBef>
              </a:pPr>
              <a:r>
                <a:rPr lang="en-US">
                  <a:latin typeface="Calibri"/>
                  <a:ea typeface="ＭＳ Ｐゴシック" charset="-128"/>
                  <a:cs typeface="Calibri"/>
                </a:rPr>
                <a:t>For</a:t>
              </a:r>
              <a:r>
                <a:rPr lang="en-US" i="1" baseline="-25000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each word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Vocabulary</a:t>
              </a:r>
            </a:p>
            <a:p>
              <a:pPr marL="800100" lvl="2" indent="0">
                <a:spcBef>
                  <a:spcPts val="0"/>
                </a:spcBef>
                <a:buNone/>
              </a:pP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  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n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  <a:sym typeface="Symbol" charset="2"/>
                </a:rPr>
                <a:t> # of occurrences of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  <a:sym typeface="Symbol" charset="2"/>
                </a:rPr>
                <a:t>w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k</a:t>
              </a:r>
              <a:r>
                <a:rPr lang="en-US" i="1">
                  <a:latin typeface="Calibri"/>
                  <a:ea typeface="ＭＳ Ｐゴシック" charset="-128"/>
                  <a:cs typeface="Calibri"/>
                </a:rPr>
                <a:t> </a:t>
              </a:r>
              <a:r>
                <a:rPr lang="en-US">
                  <a:latin typeface="Calibri"/>
                  <a:ea typeface="ＭＳ Ｐゴシック" charset="-128"/>
                  <a:cs typeface="Calibri"/>
                </a:rPr>
                <a:t>in </a:t>
              </a:r>
              <a:r>
                <a:rPr lang="en-US" i="1" err="1">
                  <a:latin typeface="Calibri"/>
                  <a:ea typeface="ＭＳ Ｐゴシック" charset="-128"/>
                  <a:cs typeface="Calibri"/>
                </a:rPr>
                <a:t>Text</a:t>
              </a:r>
              <a:r>
                <a:rPr lang="en-US" i="1" baseline="-25000" err="1">
                  <a:latin typeface="Calibri"/>
                  <a:ea typeface="ＭＳ Ｐゴシック" charset="-128"/>
                  <a:cs typeface="Calibri"/>
                </a:rPr>
                <a:t>j</a:t>
              </a:r>
              <a:endParaRPr lang="en-US" i="1" baseline="-25000">
                <a:latin typeface="Calibri"/>
                <a:ea typeface="ＭＳ Ｐゴシック" charset="-128"/>
                <a:cs typeface="Calibri"/>
              </a:endParaRPr>
            </a:p>
          </p:txBody>
        </p:sp>
      </p:grp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52400" y="1276350"/>
            <a:ext cx="54102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2200">
                <a:latin typeface="Calibri" charset="0"/>
              </a:rPr>
              <a:t>From training corpus, extract </a:t>
            </a:r>
            <a:r>
              <a:rPr lang="en-US" sz="2200" i="1">
                <a:latin typeface="Times New Roman" charset="0"/>
              </a:rPr>
              <a:t>Vocabulary</a:t>
            </a:r>
            <a:endParaRPr lang="en-US" sz="2200">
              <a:latin typeface="Calibri" charset="0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962400" y="1809750"/>
            <a:ext cx="579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200">
                <a:latin typeface="Calibri"/>
                <a:cs typeface="Calibri"/>
              </a:rPr>
              <a:t>Calculate </a:t>
            </a:r>
            <a:r>
              <a:rPr lang="en-US" sz="2200" i="1">
                <a:latin typeface="Calibri"/>
                <a:cs typeface="Calibri"/>
              </a:rPr>
              <a:t>P</a:t>
            </a:r>
            <a:r>
              <a:rPr lang="en-US" sz="2200">
                <a:latin typeface="Calibri"/>
                <a:cs typeface="Calibri"/>
              </a:rPr>
              <a:t>(</a:t>
            </a:r>
            <a:r>
              <a:rPr lang="en-US" sz="2200" i="1" err="1">
                <a:latin typeface="Calibri"/>
                <a:cs typeface="Calibri"/>
              </a:rPr>
              <a:t>w</a:t>
            </a:r>
            <a:r>
              <a:rPr lang="en-US" sz="2200" i="1" baseline="-25000" err="1">
                <a:latin typeface="Calibri"/>
                <a:cs typeface="Calibri"/>
              </a:rPr>
              <a:t>k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|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 i="1" err="1">
                <a:latin typeface="Calibri"/>
                <a:cs typeface="Calibri"/>
              </a:rPr>
              <a:t>c</a:t>
            </a:r>
            <a:r>
              <a:rPr lang="en-US" sz="2200" i="1" baseline="-25000" err="1">
                <a:latin typeface="Calibri"/>
                <a:cs typeface="Calibri"/>
              </a:rPr>
              <a:t>j</a:t>
            </a:r>
            <a:r>
              <a:rPr lang="en-US" sz="2200">
                <a:latin typeface="Calibri"/>
                <a:cs typeface="Calibri"/>
              </a:rPr>
              <a:t>)</a:t>
            </a:r>
            <a:r>
              <a:rPr lang="en-US" sz="2200" i="1">
                <a:latin typeface="Calibri"/>
                <a:cs typeface="Calibri"/>
              </a:rPr>
              <a:t> </a:t>
            </a:r>
            <a:r>
              <a:rPr lang="en-US" sz="2200">
                <a:latin typeface="Calibri"/>
                <a:cs typeface="Calibri"/>
              </a:rPr>
              <a:t>terms</a:t>
            </a:r>
          </a:p>
        </p:txBody>
      </p:sp>
      <p:sp>
        <p:nvSpPr>
          <p:cNvPr id="11" name="Rectangle 4"/>
          <p:cNvSpPr txBox="1">
            <a:spLocks noChangeArrowheads="1"/>
          </p:cNvSpPr>
          <p:nvPr/>
        </p:nvSpPr>
        <p:spPr bwMode="auto">
          <a:xfrm>
            <a:off x="4038600" y="2190750"/>
            <a:ext cx="57912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lvl="1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Remove duplicates in each doc:</a:t>
            </a:r>
          </a:p>
          <a:p>
            <a:pPr lvl="2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For each word type w in </a:t>
            </a:r>
            <a:r>
              <a:rPr lang="en-US" sz="1800" err="1">
                <a:latin typeface="Calibri"/>
                <a:cs typeface="Calibri"/>
              </a:rPr>
              <a:t>doc</a:t>
            </a:r>
            <a:r>
              <a:rPr lang="en-US" sz="1800" baseline="-25000" err="1">
                <a:latin typeface="Calibri"/>
                <a:cs typeface="Calibri"/>
              </a:rPr>
              <a:t>j</a:t>
            </a:r>
            <a:r>
              <a:rPr lang="en-US" sz="1800">
                <a:latin typeface="Calibri"/>
                <a:cs typeface="Calibri"/>
              </a:rPr>
              <a:t>  </a:t>
            </a:r>
          </a:p>
          <a:p>
            <a:pPr lvl="3">
              <a:spcBef>
                <a:spcPts val="0"/>
              </a:spcBef>
            </a:pPr>
            <a:r>
              <a:rPr lang="en-US" sz="1800">
                <a:latin typeface="Calibri"/>
                <a:cs typeface="Calibri"/>
              </a:rPr>
              <a:t>Retain only a single instance of w</a:t>
            </a:r>
          </a:p>
        </p:txBody>
      </p:sp>
    </p:spTree>
    <p:extLst>
      <p:ext uri="{BB962C8B-B14F-4D97-AF65-F5344CB8AC3E}">
        <p14:creationId xmlns:p14="http://schemas.microsoft.com/office/powerpoint/2010/main" val="36526498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4544E-7 3.56393E-6 L -1.14544E-7 0.18313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1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8168640" cy="864758"/>
          </a:xfrm>
        </p:spPr>
        <p:txBody>
          <a:bodyPr>
            <a:normAutofit fontScale="90000"/>
          </a:bodyPr>
          <a:lstStyle/>
          <a:p>
            <a:r>
              <a:rPr lang="en-US"/>
              <a:t>Binary Multinomial Na</a:t>
            </a:r>
            <a:r>
              <a:rPr lang="fr-FR"/>
              <a:t>i</a:t>
            </a:r>
            <a:r>
              <a:rPr lang="en-US" err="1"/>
              <a:t>ve</a:t>
            </a:r>
            <a:r>
              <a:rPr lang="en-US"/>
              <a:t> Bayes</a:t>
            </a:r>
            <a:br>
              <a:rPr lang="en-US"/>
            </a:br>
            <a:r>
              <a:rPr lang="en-US"/>
              <a:t> on a test document </a:t>
            </a:r>
            <a:r>
              <a:rPr lang="en-US" i="1"/>
              <a:t>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First remove all duplicate words from </a:t>
            </a:r>
            <a:r>
              <a:rPr lang="en-US" i="1"/>
              <a:t>d</a:t>
            </a:r>
          </a:p>
          <a:p>
            <a:r>
              <a:rPr lang="en-US"/>
              <a:t>Then compute NB using the same equation: </a:t>
            </a:r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1676400" y="2636380"/>
          <a:ext cx="5715000" cy="1030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83" name="Equation" r:id="rId3" imgW="2171700" imgH="393700" progId="Equation.3">
                  <p:embed/>
                </p:oleObj>
              </mc:Choice>
              <mc:Fallback>
                <p:oleObj name="Equation" r:id="rId3" imgW="2171700" imgH="393700" progId="Equation.3">
                  <p:embed/>
                  <p:pic>
                    <p:nvPicPr>
                      <p:cNvPr id="6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6400" y="2636380"/>
                        <a:ext cx="5715000" cy="10308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38225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A736BB-201F-5F49-80A3-37F1CE6A1A42}"/>
              </a:ext>
            </a:extLst>
          </p:cNvPr>
          <p:cNvSpPr/>
          <p:nvPr/>
        </p:nvSpPr>
        <p:spPr>
          <a:xfrm>
            <a:off x="5339080" y="971550"/>
            <a:ext cx="2661920" cy="40361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1462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D05A7C-C320-154E-ADAB-352A7C7482E9}"/>
              </a:ext>
            </a:extLst>
          </p:cNvPr>
          <p:cNvSpPr/>
          <p:nvPr/>
        </p:nvSpPr>
        <p:spPr>
          <a:xfrm>
            <a:off x="1143000" y="3105150"/>
            <a:ext cx="4191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20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2DF07C-B231-CD49-AFC5-17B2AA3DB8DF}"/>
              </a:ext>
            </a:extLst>
          </p:cNvPr>
          <p:cNvSpPr/>
          <p:nvPr/>
        </p:nvSpPr>
        <p:spPr>
          <a:xfrm>
            <a:off x="7086600" y="911860"/>
            <a:ext cx="2661920" cy="423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854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A8443-8BBC-7F4A-8C17-A9BE32F9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Binary multinominal naive Bayes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FBA918-C1CF-3344-AA55-F1969F868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1009191"/>
            <a:ext cx="6629400" cy="403619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0E2CEE-899C-724E-B473-04D790077E08}"/>
              </a:ext>
            </a:extLst>
          </p:cNvPr>
          <p:cNvSpPr txBox="1"/>
          <p:nvPr/>
        </p:nvSpPr>
        <p:spPr>
          <a:xfrm>
            <a:off x="533400" y="4762440"/>
            <a:ext cx="51143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Counts can still be 2! Binarization is within-doc!</a:t>
            </a:r>
          </a:p>
        </p:txBody>
      </p:sp>
    </p:spTree>
    <p:extLst>
      <p:ext uri="{BB962C8B-B14F-4D97-AF65-F5344CB8AC3E}">
        <p14:creationId xmlns:p14="http://schemas.microsoft.com/office/powerpoint/2010/main" val="258132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richly applied satire, and some great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pathetic. The worst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...awesome caramel sauce and sweet toasty almonds. I love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...awful pizza and ridiculously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316910907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81400" y="222885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Sentiment and Binary Naive Bayes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128009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994922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328C2-437D-134D-89E6-8E49F0918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8092440" cy="680397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DE6D9-B952-FE48-8D15-315014C81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7543801" cy="533400"/>
          </a:xfrm>
        </p:spPr>
        <p:txBody>
          <a:bodyPr/>
          <a:lstStyle/>
          <a:p>
            <a:r>
              <a:rPr lang="en-US" dirty="0"/>
              <a:t>I really like this movie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46C19C5-FE8F-454B-9AE4-83D27CD3A57E}"/>
              </a:ext>
            </a:extLst>
          </p:cNvPr>
          <p:cNvSpPr txBox="1">
            <a:spLocks/>
          </p:cNvSpPr>
          <p:nvPr/>
        </p:nvSpPr>
        <p:spPr>
          <a:xfrm>
            <a:off x="752474" y="1428750"/>
            <a:ext cx="7543801" cy="5334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r>
              <a:rPr lang="en-US" dirty="0"/>
              <a:t>I really </a:t>
            </a:r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like this movie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630652-ABF8-9D49-A2E5-96F42894CB1A}"/>
              </a:ext>
            </a:extLst>
          </p:cNvPr>
          <p:cNvSpPr txBox="1">
            <a:spLocks/>
          </p:cNvSpPr>
          <p:nvPr/>
        </p:nvSpPr>
        <p:spPr>
          <a:xfrm>
            <a:off x="822960" y="1657350"/>
            <a:ext cx="8285480" cy="247903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7938" indent="-7938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tabLst/>
              <a:defRPr sz="28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04813" indent="-2540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5938" indent="-22860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20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90563" indent="-2651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6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8" indent="-239713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tabLst/>
              <a:defRPr sz="1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buNone/>
            </a:pPr>
            <a:endParaRPr lang="en-US" dirty="0"/>
          </a:p>
          <a:p>
            <a:pPr marL="0" indent="0" fontAlgn="auto">
              <a:buNone/>
            </a:pPr>
            <a:r>
              <a:rPr lang="en-US" dirty="0"/>
              <a:t>Negation changes the meaning of "like" to negative.</a:t>
            </a:r>
          </a:p>
          <a:p>
            <a:pPr marL="0" indent="0" fontAlgn="auto">
              <a:buNone/>
            </a:pPr>
            <a:r>
              <a:rPr lang="en-US" dirty="0"/>
              <a:t>Negation can also change negative to positive-</a:t>
            </a:r>
            <a:r>
              <a:rPr lang="en-US" dirty="0" err="1"/>
              <a:t>ish</a:t>
            </a:r>
            <a:r>
              <a:rPr lang="en-US" dirty="0"/>
              <a:t> 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Don't</a:t>
            </a:r>
            <a:r>
              <a:rPr lang="en-US" dirty="0"/>
              <a:t> dismiss this film</a:t>
            </a:r>
          </a:p>
          <a:p>
            <a:pPr marL="739775" lvl="1" indent="-342900" fontAlgn="auto"/>
            <a:r>
              <a:rPr lang="en-US" b="1" dirty="0">
                <a:solidFill>
                  <a:srgbClr val="FF0000"/>
                </a:solidFill>
              </a:rPr>
              <a:t>Doesn't</a:t>
            </a:r>
            <a:r>
              <a:rPr lang="en-US" dirty="0"/>
              <a:t> let us get bored</a:t>
            </a:r>
          </a:p>
          <a:p>
            <a:pPr fontAlgn="auto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393437-70A5-4E41-8E95-5A9B26F3A66E}"/>
              </a:ext>
            </a:extLst>
          </p:cNvPr>
          <p:cNvSpPr txBox="1"/>
          <p:nvPr/>
        </p:nvSpPr>
        <p:spPr>
          <a:xfrm>
            <a:off x="4998720" y="23368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68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4" grpId="0"/>
      <p:bldP spid="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350"/>
            <a:ext cx="8458200" cy="742950"/>
          </a:xfrm>
        </p:spPr>
        <p:txBody>
          <a:bodyPr>
            <a:normAutofit fontScale="90000"/>
          </a:bodyPr>
          <a:lstStyle/>
          <a:p>
            <a:r>
              <a:rPr lang="en-US"/>
              <a:t>Sentiment Classification: Dealing with Negation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038350"/>
            <a:ext cx="8610600" cy="2895600"/>
          </a:xfrm>
        </p:spPr>
        <p:txBody>
          <a:bodyPr/>
          <a:lstStyle/>
          <a:p>
            <a:pPr marL="0" indent="0">
              <a:buNone/>
            </a:pPr>
            <a:r>
              <a:rPr lang="en-US" sz="2300"/>
              <a:t>Simple baseline method:</a:t>
            </a:r>
          </a:p>
          <a:p>
            <a:pPr marL="0" indent="0">
              <a:buNone/>
            </a:pPr>
            <a:r>
              <a:rPr lang="en-US" sz="2300"/>
              <a:t>Add NOT_ to every word between negation and following punctuation:</a:t>
            </a:r>
          </a:p>
          <a:p>
            <a:endParaRPr lang="en-US" sz="1600"/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like this movie , but I</a:t>
            </a:r>
          </a:p>
          <a:p>
            <a:endParaRPr lang="en-US" sz="2700">
              <a:solidFill>
                <a:srgbClr val="660066"/>
              </a:solidFill>
            </a:endParaRPr>
          </a:p>
          <a:p>
            <a:pPr>
              <a:buNone/>
            </a:pP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didn’t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NOT_like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NOT_this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</a:t>
            </a:r>
            <a:r>
              <a:rPr lang="en-US" sz="2700" err="1">
                <a:solidFill>
                  <a:srgbClr val="660066"/>
                </a:solidFill>
                <a:latin typeface="Courier"/>
                <a:cs typeface="Courier"/>
              </a:rPr>
              <a:t>NOT_movie</a:t>
            </a:r>
            <a:r>
              <a:rPr lang="en-US" sz="2700">
                <a:solidFill>
                  <a:srgbClr val="660066"/>
                </a:solidFill>
                <a:latin typeface="Courier"/>
                <a:cs typeface="Courier"/>
              </a:rPr>
              <a:t> but I</a:t>
            </a:r>
          </a:p>
        </p:txBody>
      </p:sp>
      <p:sp>
        <p:nvSpPr>
          <p:cNvPr id="4" name="Down Arrow 3"/>
          <p:cNvSpPr/>
          <p:nvPr/>
        </p:nvSpPr>
        <p:spPr>
          <a:xfrm>
            <a:off x="3124200" y="3848100"/>
            <a:ext cx="914400" cy="400050"/>
          </a:xfrm>
          <a:prstGeom prst="downArrow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600200" y="971550"/>
            <a:ext cx="74620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rgbClr val="28817A"/>
                </a:solidFill>
                <a:latin typeface="+mn-lt"/>
              </a:rPr>
              <a:t>Das, </a:t>
            </a:r>
            <a:r>
              <a:rPr lang="en-US" sz="1200" err="1">
                <a:solidFill>
                  <a:srgbClr val="28817A"/>
                </a:solidFill>
                <a:latin typeface="+mn-lt"/>
              </a:rPr>
              <a:t>Sanjiv</a:t>
            </a:r>
            <a:r>
              <a:rPr lang="en-US" sz="1200">
                <a:solidFill>
                  <a:srgbClr val="28817A"/>
                </a:solidFill>
                <a:latin typeface="+mn-lt"/>
              </a:rPr>
              <a:t> and Mike Chen. 2001. Yahoo! for Amazon: Extracting market sentiment from stock message boards. In Proceedings of the Asia Pacific Finance Association Annual Conference (APFA).</a:t>
            </a:r>
          </a:p>
          <a:p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Bo Pang, Lillian Lee, and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Shivakumar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1100" err="1">
                <a:solidFill>
                  <a:schemeClr val="accent5">
                    <a:lumMod val="75000"/>
                  </a:schemeClr>
                </a:solidFill>
              </a:rPr>
              <a:t>Vaithyanathan</a:t>
            </a:r>
            <a:r>
              <a:rPr lang="en-US" sz="1100">
                <a:solidFill>
                  <a:schemeClr val="accent5">
                    <a:lumMod val="75000"/>
                  </a:schemeClr>
                </a:solidFill>
              </a:rPr>
              <a:t>.  2002.  Thumbs up? Sentiment Classification using Machine Learning Techniques. EMNLP-2002, 79—86.</a:t>
            </a:r>
          </a:p>
        </p:txBody>
      </p:sp>
    </p:spTree>
    <p:extLst>
      <p:ext uri="{BB962C8B-B14F-4D97-AF65-F5344CB8AC3E}">
        <p14:creationId xmlns:p14="http://schemas.microsoft.com/office/powerpoint/2010/main" val="108935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72891-A55D-B740-A896-03BF494F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Sentiment Classification: Lexicons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83573-4C00-B849-B166-9D17DC44B7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Sometimes we don't have enough labeled training data</a:t>
            </a:r>
          </a:p>
          <a:p>
            <a:r>
              <a:rPr lang="en-US"/>
              <a:t>In that case, we can make use of pre-built word lists</a:t>
            </a:r>
          </a:p>
          <a:p>
            <a:r>
              <a:rPr lang="en-US"/>
              <a:t>Called </a:t>
            </a:r>
            <a:r>
              <a:rPr lang="en-US" b="1"/>
              <a:t>lexicons</a:t>
            </a:r>
          </a:p>
          <a:p>
            <a:r>
              <a:rPr lang="en-US"/>
              <a:t>There are various </a:t>
            </a:r>
            <a:r>
              <a:rPr lang="en-US" err="1"/>
              <a:t>publically</a:t>
            </a:r>
            <a:r>
              <a:rPr lang="en-US"/>
              <a:t> available lexicons</a:t>
            </a:r>
          </a:p>
        </p:txBody>
      </p:sp>
    </p:spTree>
    <p:extLst>
      <p:ext uri="{BB962C8B-B14F-4D97-AF65-F5344CB8AC3E}">
        <p14:creationId xmlns:p14="http://schemas.microsoft.com/office/powerpoint/2010/main" val="184918445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/>
              <a:t>MPQA Subjectivity Cues Lexicon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90750"/>
            <a:ext cx="8763000" cy="292793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Home page: </a:t>
            </a:r>
            <a:r>
              <a:rPr lang="en-US" dirty="0">
                <a:hlinkClick r:id="rId2"/>
              </a:rPr>
              <a:t>https://mpqa.cs.pitt.edu/lexicons/subj_lexicon/</a:t>
            </a:r>
            <a:endParaRPr lang="en-US" dirty="0"/>
          </a:p>
          <a:p>
            <a:r>
              <a:rPr lang="en-US" dirty="0"/>
              <a:t>6885 words from 8221 lemmas, annotated for intensity (strong/weak)</a:t>
            </a:r>
          </a:p>
          <a:p>
            <a:pPr lvl="1"/>
            <a:r>
              <a:rPr lang="en-US" dirty="0"/>
              <a:t>2718 positive</a:t>
            </a:r>
          </a:p>
          <a:p>
            <a:pPr lvl="1"/>
            <a:r>
              <a:rPr lang="en-US" dirty="0"/>
              <a:t>4912 negative</a:t>
            </a:r>
          </a:p>
          <a:p>
            <a:r>
              <a:rPr lang="en-US" dirty="0"/>
              <a:t>+ : </a:t>
            </a:r>
            <a:r>
              <a:rPr lang="en-US" i="1" dirty="0"/>
              <a:t>admirable, beautiful, confident, dazzling, ecstatic, favor, glee, great </a:t>
            </a:r>
            <a:endParaRPr lang="en-US" dirty="0"/>
          </a:p>
          <a:p>
            <a:r>
              <a:rPr lang="en-US" dirty="0"/>
              <a:t>− : </a:t>
            </a:r>
            <a:r>
              <a:rPr lang="en-US" i="1" dirty="0"/>
              <a:t>awful, bad, bias, catastrophe, cheat, deny, envious, foul, harsh, hate 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066800" y="971550"/>
            <a:ext cx="72412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200" err="1">
                <a:solidFill>
                  <a:srgbClr val="28817A"/>
                </a:solidFill>
              </a:rPr>
              <a:t>Theresa</a:t>
            </a:r>
            <a:r>
              <a:rPr lang="pl-PL" sz="1200">
                <a:solidFill>
                  <a:srgbClr val="28817A"/>
                </a:solidFill>
              </a:rPr>
              <a:t> Wilson, </a:t>
            </a:r>
            <a:r>
              <a:rPr lang="pl-PL" sz="1200" err="1">
                <a:solidFill>
                  <a:srgbClr val="28817A"/>
                </a:solidFill>
              </a:rPr>
              <a:t>Janyce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Wiebe</a:t>
            </a:r>
            <a:r>
              <a:rPr lang="pl-PL" sz="1200">
                <a:solidFill>
                  <a:srgbClr val="28817A"/>
                </a:solidFill>
              </a:rPr>
              <a:t>, and Paul Hoffmann (2005). </a:t>
            </a:r>
            <a:r>
              <a:rPr lang="pl-PL" sz="1200" err="1">
                <a:solidFill>
                  <a:srgbClr val="28817A"/>
                </a:solidFill>
              </a:rPr>
              <a:t>Recognizing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Contextual</a:t>
            </a:r>
            <a:r>
              <a:rPr lang="pl-PL" sz="1200">
                <a:solidFill>
                  <a:srgbClr val="28817A"/>
                </a:solidFill>
              </a:rPr>
              <a:t> </a:t>
            </a:r>
            <a:r>
              <a:rPr lang="pl-PL" sz="1200" err="1">
                <a:solidFill>
                  <a:srgbClr val="28817A"/>
                </a:solidFill>
              </a:rPr>
              <a:t>Polarity</a:t>
            </a:r>
            <a:r>
              <a:rPr lang="pl-PL" sz="1200">
                <a:solidFill>
                  <a:srgbClr val="28817A"/>
                </a:solidFill>
              </a:rPr>
              <a:t> in </a:t>
            </a:r>
          </a:p>
          <a:p>
            <a:r>
              <a:rPr lang="pl-PL" sz="1200" err="1">
                <a:solidFill>
                  <a:srgbClr val="28817A"/>
                </a:solidFill>
              </a:rPr>
              <a:t>Phrase</a:t>
            </a:r>
            <a:r>
              <a:rPr lang="pl-PL" sz="1200">
                <a:solidFill>
                  <a:srgbClr val="28817A"/>
                </a:solidFill>
              </a:rPr>
              <a:t>-Level </a:t>
            </a:r>
            <a:r>
              <a:rPr lang="pl-PL" sz="1200" err="1">
                <a:solidFill>
                  <a:srgbClr val="28817A"/>
                </a:solidFill>
              </a:rPr>
              <a:t>Sentiment</a:t>
            </a:r>
            <a:r>
              <a:rPr lang="pl-PL" sz="1200">
                <a:solidFill>
                  <a:srgbClr val="28817A"/>
                </a:solidFill>
              </a:rPr>
              <a:t> Analysis. Proc. of HLT-EMNLP-2005.</a:t>
            </a:r>
          </a:p>
          <a:p>
            <a:endParaRPr lang="pl-PL" sz="1200">
              <a:solidFill>
                <a:srgbClr val="28817A"/>
              </a:solidFill>
            </a:endParaRPr>
          </a:p>
          <a:p>
            <a:r>
              <a:rPr lang="en-US" sz="1200" err="1">
                <a:solidFill>
                  <a:srgbClr val="28817A"/>
                </a:solidFill>
              </a:rPr>
              <a:t>Riloff</a:t>
            </a:r>
            <a:r>
              <a:rPr lang="en-US" sz="1200">
                <a:solidFill>
                  <a:srgbClr val="28817A"/>
                </a:solidFill>
              </a:rPr>
              <a:t> and </a:t>
            </a:r>
            <a:r>
              <a:rPr lang="en-US" sz="1200" err="1">
                <a:solidFill>
                  <a:srgbClr val="28817A"/>
                </a:solidFill>
              </a:rPr>
              <a:t>Wiebe</a:t>
            </a:r>
            <a:r>
              <a:rPr lang="en-US" sz="1200">
                <a:solidFill>
                  <a:srgbClr val="28817A"/>
                </a:solidFill>
              </a:rPr>
              <a:t> (2003). Learning extraction patterns for subjective expressions. EMNLP-2003.</a:t>
            </a:r>
          </a:p>
          <a:p>
            <a:endParaRPr lang="en-US" sz="120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6398735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-171450"/>
            <a:ext cx="8229600" cy="857250"/>
          </a:xfrm>
        </p:spPr>
        <p:txBody>
          <a:bodyPr/>
          <a:lstStyle/>
          <a:p>
            <a:r>
              <a:rPr lang="en-US"/>
              <a:t>The General Inquirer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504950"/>
            <a:ext cx="8534400" cy="3333750"/>
          </a:xfrm>
        </p:spPr>
        <p:txBody>
          <a:bodyPr>
            <a:normAutofit fontScale="92500"/>
          </a:bodyPr>
          <a:lstStyle/>
          <a:p>
            <a:pPr marL="342900" lvl="1" indent="-342900">
              <a:buClr>
                <a:srgbClr val="CC0000"/>
              </a:buClr>
            </a:pPr>
            <a:r>
              <a:rPr lang="en-US" sz="2400"/>
              <a:t>Home page: </a:t>
            </a:r>
            <a:r>
              <a:rPr lang="en-US">
                <a:hlinkClick r:id="rId2"/>
              </a:rPr>
              <a:t>http://www.wjh.harvard.edu/~inquirer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List of Categories:  </a:t>
            </a:r>
            <a:r>
              <a:rPr lang="en-US">
                <a:hlinkClick r:id="rId3"/>
              </a:rPr>
              <a:t>http://www.wjh.harvard.edu/~inquirer/homecat.htm</a:t>
            </a:r>
            <a:endParaRPr lang="en-US"/>
          </a:p>
          <a:p>
            <a:pPr marL="342900" lvl="1" indent="-342900">
              <a:buClr>
                <a:srgbClr val="CC0000"/>
              </a:buClr>
            </a:pPr>
            <a:r>
              <a:rPr lang="en-US" sz="2400"/>
              <a:t>Spreadsheet: </a:t>
            </a:r>
            <a:r>
              <a:rPr lang="en-US">
                <a:hlinkClick r:id="rId4"/>
              </a:rPr>
              <a:t>http://www.wjh.harvard.edu/~inquirer/inquirerbasic.xls</a:t>
            </a:r>
            <a:endParaRPr lang="en-US"/>
          </a:p>
          <a:p>
            <a:r>
              <a:rPr lang="en-US"/>
              <a:t>Categories:</a:t>
            </a:r>
          </a:p>
          <a:p>
            <a:pPr lvl="1"/>
            <a:r>
              <a:rPr lang="en-US" err="1"/>
              <a:t>Positiv</a:t>
            </a:r>
            <a:r>
              <a:rPr lang="en-US"/>
              <a:t> (1915 words) and </a:t>
            </a:r>
            <a:r>
              <a:rPr lang="en-US" err="1"/>
              <a:t>Negativ</a:t>
            </a:r>
            <a:r>
              <a:rPr lang="en-US"/>
              <a:t> (2291 words)</a:t>
            </a:r>
          </a:p>
          <a:p>
            <a:pPr lvl="1"/>
            <a:r>
              <a:rPr lang="en-US"/>
              <a:t>Strong </a:t>
            </a:r>
            <a:r>
              <a:rPr lang="en-US" err="1"/>
              <a:t>vs</a:t>
            </a:r>
            <a:r>
              <a:rPr lang="en-US"/>
              <a:t> Weak, Active </a:t>
            </a:r>
            <a:r>
              <a:rPr lang="en-US" err="1"/>
              <a:t>vs</a:t>
            </a:r>
            <a:r>
              <a:rPr lang="en-US"/>
              <a:t> Passive, Overstated versus Understated</a:t>
            </a:r>
          </a:p>
          <a:p>
            <a:pPr lvl="1"/>
            <a:r>
              <a:rPr lang="en-US"/>
              <a:t>Pleasure, Pain, Virtue, Vice, Motivation, Cognitive Orientation, </a:t>
            </a:r>
            <a:r>
              <a:rPr lang="en-US" err="1"/>
              <a:t>etc</a:t>
            </a:r>
            <a:endParaRPr lang="en-US"/>
          </a:p>
          <a:p>
            <a:r>
              <a:rPr lang="en-US"/>
              <a:t>Free for Research Use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829330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Philip J. Stone, Dexter C </a:t>
            </a:r>
            <a:r>
              <a:rPr lang="en-US" sz="1400" err="1">
                <a:solidFill>
                  <a:schemeClr val="accent5">
                    <a:lumMod val="75000"/>
                  </a:schemeClr>
                </a:solidFill>
                <a:latin typeface="+mn-lt"/>
              </a:rPr>
              <a:t>Dunphy</a:t>
            </a:r>
            <a:r>
              <a:rPr lang="en-US" sz="1400">
                <a:solidFill>
                  <a:schemeClr val="accent5">
                    <a:lumMod val="75000"/>
                  </a:schemeClr>
                </a:solidFill>
                <a:latin typeface="+mn-lt"/>
              </a:rPr>
              <a:t>, Marshall S. Smith, Daniel M. Ogilvie. 1966. The General Inquirer: A Computer Approach to Content Analysis. MIT Press</a:t>
            </a:r>
          </a:p>
        </p:txBody>
      </p:sp>
    </p:spTree>
    <p:extLst>
      <p:ext uri="{BB962C8B-B14F-4D97-AF65-F5344CB8AC3E}">
        <p14:creationId xmlns:p14="http://schemas.microsoft.com/office/powerpoint/2010/main" val="209473356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B2D1B-F7F0-DA44-8CEB-88F0EEE9F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19702"/>
            <a:ext cx="7787640" cy="680397"/>
          </a:xfrm>
        </p:spPr>
        <p:txBody>
          <a:bodyPr>
            <a:normAutofit/>
          </a:bodyPr>
          <a:lstStyle/>
          <a:p>
            <a:r>
              <a:rPr lang="en-US"/>
              <a:t>Using Lexicons in Sentiment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E99731-5B0E-A04E-B272-8AE19E3C0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786384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Add a feature </a:t>
            </a:r>
            <a:r>
              <a:rPr lang="en-US" dirty="0"/>
              <a:t>that gets a count whenever a word from the lexicon occurs</a:t>
            </a:r>
          </a:p>
          <a:p>
            <a:pPr lvl="1"/>
            <a:r>
              <a:rPr lang="en-US" dirty="0"/>
              <a:t>E.g., a feature called "</a:t>
            </a:r>
            <a:r>
              <a:rPr lang="en-US" b="1" dirty="0"/>
              <a:t>this word occurs in the positive lexicon</a:t>
            </a:r>
            <a:r>
              <a:rPr lang="en-US" dirty="0"/>
              <a:t>" or "</a:t>
            </a:r>
            <a:r>
              <a:rPr lang="en-US" b="1" dirty="0"/>
              <a:t>this word occurs in the negative lexicon</a:t>
            </a:r>
            <a:r>
              <a:rPr lang="en-US" dirty="0"/>
              <a:t>"</a:t>
            </a:r>
          </a:p>
          <a:p>
            <a:pPr marL="0" indent="0">
              <a:buNone/>
            </a:pPr>
            <a:r>
              <a:rPr lang="en-US" dirty="0"/>
              <a:t>Now all positive words (</a:t>
            </a:r>
            <a:r>
              <a:rPr lang="en-US" i="1" dirty="0"/>
              <a:t>good, great, beautiful, wonderful</a:t>
            </a:r>
            <a:r>
              <a:rPr lang="en-US" dirty="0"/>
              <a:t>) or negative words count for that feature.</a:t>
            </a:r>
          </a:p>
          <a:p>
            <a:pPr marL="0" indent="0">
              <a:buNone/>
            </a:pPr>
            <a:r>
              <a:rPr lang="en-US" dirty="0"/>
              <a:t>Using 1-2 features isn't as good as using all the words.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But when training data is sparse or not representative of the test set, dense lexicon features can help</a:t>
            </a:r>
          </a:p>
        </p:txBody>
      </p:sp>
    </p:spTree>
    <p:extLst>
      <p:ext uri="{BB962C8B-B14F-4D97-AF65-F5344CB8AC3E}">
        <p14:creationId xmlns:p14="http://schemas.microsoft.com/office/powerpoint/2010/main" val="10375987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119702"/>
            <a:ext cx="7863840" cy="680397"/>
          </a:xfrm>
        </p:spPr>
        <p:txBody>
          <a:bodyPr>
            <a:normAutofit/>
          </a:bodyPr>
          <a:lstStyle/>
          <a:p>
            <a:r>
              <a:rPr lang="en-GB"/>
              <a:t>Na</a:t>
            </a:r>
            <a:r>
              <a:rPr lang="fr-FR"/>
              <a:t>i</a:t>
            </a:r>
            <a:r>
              <a:rPr lang="en-GB" err="1"/>
              <a:t>ve</a:t>
            </a:r>
            <a:r>
              <a:rPr lang="en-GB"/>
              <a:t> Bayes in Other tasks: Spam Filtering</a:t>
            </a:r>
            <a:endParaRPr lang="en-US"/>
          </a:p>
        </p:txBody>
      </p:sp>
      <p:sp>
        <p:nvSpPr>
          <p:cNvPr id="7475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Calibri" charset="0"/>
              </a:rPr>
              <a:t>SpamAssassin</a:t>
            </a:r>
            <a:r>
              <a:rPr lang="en-US" dirty="0">
                <a:latin typeface="Calibri" charset="0"/>
              </a:rPr>
              <a:t> Features:</a:t>
            </a:r>
          </a:p>
          <a:p>
            <a:pPr lvl="1"/>
            <a:r>
              <a:rPr lang="en-US" dirty="0"/>
              <a:t>Mentions millions of (dollar) ((dollar) NN,NNN,NNN.NN)</a:t>
            </a:r>
          </a:p>
          <a:p>
            <a:pPr lvl="1"/>
            <a:r>
              <a:rPr lang="en-US" dirty="0"/>
              <a:t>From: starts with many numbers</a:t>
            </a:r>
          </a:p>
          <a:p>
            <a:pPr lvl="1"/>
            <a:r>
              <a:rPr lang="en-US" dirty="0"/>
              <a:t>Subject is all capitals</a:t>
            </a:r>
          </a:p>
          <a:p>
            <a:pPr lvl="1"/>
            <a:r>
              <a:rPr lang="en-US" dirty="0"/>
              <a:t>HTML has a low ratio of text to image area</a:t>
            </a:r>
          </a:p>
          <a:p>
            <a:pPr lvl="1"/>
            <a:r>
              <a:rPr lang="en-US" dirty="0"/>
              <a:t>"One hundred percent guaranteed"</a:t>
            </a:r>
          </a:p>
          <a:p>
            <a:pPr lvl="1"/>
            <a:r>
              <a:rPr lang="en-US" dirty="0"/>
              <a:t>Claims you can be removed from the list</a:t>
            </a:r>
          </a:p>
        </p:txBody>
      </p:sp>
    </p:spTree>
    <p:extLst>
      <p:ext uri="{BB962C8B-B14F-4D97-AF65-F5344CB8AC3E}">
        <p14:creationId xmlns:p14="http://schemas.microsoft.com/office/powerpoint/2010/main" val="494571486"/>
      </p:ext>
    </p:extLst>
  </p:cSld>
  <p:clrMapOvr>
    <a:masterClrMapping/>
  </p:clrMapOvr>
  <p:transition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3BA52-C719-7A42-B104-02333736E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Bayes in Language 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D6DDC-A934-4B4E-92C9-499ADAEF0B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/>
          <a:lstStyle/>
          <a:p>
            <a:r>
              <a:rPr lang="en-US" dirty="0"/>
              <a:t>Determining what language a piece of text is written in.</a:t>
            </a:r>
          </a:p>
          <a:p>
            <a:pPr marL="0" indent="0">
              <a:buNone/>
            </a:pPr>
            <a:r>
              <a:rPr lang="en-US" dirty="0"/>
              <a:t>Features based on character n-grams do very well</a:t>
            </a:r>
          </a:p>
          <a:p>
            <a:r>
              <a:rPr lang="en-US" dirty="0"/>
              <a:t>Important to train on lots of varieties of each language</a:t>
            </a:r>
          </a:p>
          <a:p>
            <a:pPr marL="396875" lvl="1" indent="0">
              <a:buNone/>
            </a:pPr>
            <a:r>
              <a:rPr lang="en-US" dirty="0"/>
              <a:t>(e.g., American English varieties like African-American English, or English varieties around the world like Indian English)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544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514350"/>
          </a:xfrm>
        </p:spPr>
        <p:txBody>
          <a:bodyPr>
            <a:normAutofit fontScale="90000"/>
          </a:bodyPr>
          <a:lstStyle/>
          <a:p>
            <a:r>
              <a:rPr lang="en-US"/>
              <a:t>Positive or negative movie review?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52550"/>
            <a:ext cx="7924800" cy="3333750"/>
          </a:xfrm>
        </p:spPr>
        <p:txBody>
          <a:bodyPr>
            <a:normAutofit fontScale="92500" lnSpcReduction="10000"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i="1"/>
              <a:t>...zany characters and </a:t>
            </a:r>
            <a:r>
              <a:rPr lang="en-US" b="1" i="1">
                <a:solidFill>
                  <a:srgbClr val="0020D3"/>
                </a:solidFill>
              </a:rPr>
              <a:t>richly</a:t>
            </a:r>
            <a:r>
              <a:rPr lang="en-US" i="1"/>
              <a:t> applied satire, and some </a:t>
            </a:r>
            <a:r>
              <a:rPr lang="en-US" b="1" i="1">
                <a:solidFill>
                  <a:srgbClr val="0020D3"/>
                </a:solidFill>
              </a:rPr>
              <a:t>great</a:t>
            </a:r>
            <a:r>
              <a:rPr lang="en-US" i="1"/>
              <a:t> plot twists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It was </a:t>
            </a:r>
            <a:r>
              <a:rPr lang="en-US" b="1" i="1">
                <a:solidFill>
                  <a:srgbClr val="C00000"/>
                </a:solidFill>
              </a:rPr>
              <a:t>pathetic</a:t>
            </a:r>
            <a:r>
              <a:rPr lang="en-US" i="1"/>
              <a:t>. The </a:t>
            </a:r>
            <a:r>
              <a:rPr lang="en-US" b="1" i="1">
                <a:solidFill>
                  <a:srgbClr val="C00000"/>
                </a:solidFill>
              </a:rPr>
              <a:t>worst</a:t>
            </a:r>
            <a:r>
              <a:rPr lang="en-US" i="1"/>
              <a:t> part about it was the boxing scenes...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0020D3"/>
                </a:solidFill>
              </a:rPr>
              <a:t>awesome</a:t>
            </a:r>
            <a:r>
              <a:rPr lang="en-US" i="1"/>
              <a:t> caramel sauce and sweet toasty almonds. I </a:t>
            </a:r>
            <a:r>
              <a:rPr lang="en-US" b="1" i="1">
                <a:solidFill>
                  <a:srgbClr val="0020D3"/>
                </a:solidFill>
              </a:rPr>
              <a:t>love</a:t>
            </a:r>
            <a:r>
              <a:rPr lang="en-US" i="1"/>
              <a:t> this place!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i="1"/>
              <a:t>...</a:t>
            </a:r>
            <a:r>
              <a:rPr lang="en-US" b="1" i="1">
                <a:solidFill>
                  <a:srgbClr val="C00000"/>
                </a:solidFill>
              </a:rPr>
              <a:t>awful</a:t>
            </a:r>
            <a:r>
              <a:rPr lang="en-US" i="1"/>
              <a:t> pizza and </a:t>
            </a:r>
            <a:r>
              <a:rPr lang="en-US" b="1" i="1">
                <a:solidFill>
                  <a:srgbClr val="C00000"/>
                </a:solidFill>
              </a:rPr>
              <a:t>ridiculously</a:t>
            </a:r>
            <a:r>
              <a:rPr lang="en-US" i="1"/>
              <a:t> overpriced... </a:t>
            </a:r>
            <a:endParaRPr lang="en-US"/>
          </a:p>
          <a:p>
            <a:pPr marL="0" indent="0">
              <a:buNone/>
            </a:pP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A21FEF-D069-544F-8971-30FD3196355F}"/>
              </a:ext>
            </a:extLst>
          </p:cNvPr>
          <p:cNvSpPr txBox="1"/>
          <p:nvPr/>
        </p:nvSpPr>
        <p:spPr>
          <a:xfrm>
            <a:off x="359655" y="1352550"/>
            <a:ext cx="37702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7A2AB-BD3D-A545-ABF9-7654F5B1B352}"/>
              </a:ext>
            </a:extLst>
          </p:cNvPr>
          <p:cNvSpPr txBox="1"/>
          <p:nvPr/>
        </p:nvSpPr>
        <p:spPr>
          <a:xfrm>
            <a:off x="382898" y="3248620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+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CBCC4B-B5BD-444F-9AC4-8A4BD510F700}"/>
              </a:ext>
            </a:extLst>
          </p:cNvPr>
          <p:cNvSpPr txBox="1"/>
          <p:nvPr/>
        </p:nvSpPr>
        <p:spPr>
          <a:xfrm>
            <a:off x="382898" y="2260807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36F6B93-8A62-9F42-A21B-2CAF0DE37CFC}"/>
              </a:ext>
            </a:extLst>
          </p:cNvPr>
          <p:cNvSpPr txBox="1"/>
          <p:nvPr/>
        </p:nvSpPr>
        <p:spPr>
          <a:xfrm>
            <a:off x="382898" y="4075152"/>
            <a:ext cx="33054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>
                <a:solidFill>
                  <a:srgbClr val="0020D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− </a:t>
            </a:r>
          </a:p>
        </p:txBody>
      </p:sp>
    </p:spTree>
    <p:extLst>
      <p:ext uri="{BB962C8B-B14F-4D97-AF65-F5344CB8AC3E}">
        <p14:creationId xmlns:p14="http://schemas.microsoft.com/office/powerpoint/2010/main" val="19528317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>
          <a:xfrm>
            <a:off x="427022" y="133350"/>
            <a:ext cx="7467600" cy="742950"/>
          </a:xfrm>
        </p:spPr>
        <p:txBody>
          <a:bodyPr/>
          <a:lstStyle/>
          <a:p>
            <a:r>
              <a:rPr lang="en-US" dirty="0"/>
              <a:t>Summary: Naive Bayes is Not So Naive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142999"/>
            <a:ext cx="8458200" cy="3952875"/>
          </a:xfrm>
        </p:spPr>
        <p:txBody>
          <a:bodyPr>
            <a:normAutofit fontScale="92500" lnSpcReduction="10000"/>
          </a:bodyPr>
          <a:lstStyle/>
          <a:p>
            <a:pPr marL="228600" indent="-228600"/>
            <a:r>
              <a:rPr lang="en-US" dirty="0">
                <a:latin typeface="Calibri" charset="0"/>
              </a:rPr>
              <a:t>Very Fast, low storage requirements</a:t>
            </a:r>
          </a:p>
          <a:p>
            <a:pPr marL="228600" indent="-228600"/>
            <a:r>
              <a:rPr lang="en-US" dirty="0">
                <a:latin typeface="Calibri" charset="0"/>
              </a:rPr>
              <a:t>Work well with very small amounts of training data</a:t>
            </a:r>
          </a:p>
          <a:p>
            <a:pPr marL="228600" indent="-228600"/>
            <a:r>
              <a:rPr lang="en-US" dirty="0">
                <a:latin typeface="Calibri" charset="0"/>
              </a:rPr>
              <a:t>Robust to Irrelevant Features</a:t>
            </a:r>
          </a:p>
          <a:p>
            <a:pPr marL="571500" lvl="1" indent="-165100">
              <a:lnSpc>
                <a:spcPct val="90000"/>
              </a:lnSpc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Irrelevant Features cancel each other without affecting results</a:t>
            </a:r>
          </a:p>
          <a:p>
            <a:pPr marL="228600" indent="-228600"/>
            <a:r>
              <a:rPr lang="en-US" dirty="0">
                <a:latin typeface="Calibri" charset="0"/>
              </a:rPr>
              <a:t>Very good in domains with many equally important features</a:t>
            </a:r>
          </a:p>
          <a:p>
            <a:pPr marL="571500" lvl="1" indent="-165100">
              <a:buFont typeface="Wingdings" charset="2"/>
              <a:buNone/>
            </a:pPr>
            <a:r>
              <a:rPr lang="en-US" dirty="0">
                <a:latin typeface="Calibri" charset="0"/>
              </a:rPr>
              <a:t>	</a:t>
            </a:r>
            <a:r>
              <a:rPr lang="en-US" sz="1800" dirty="0">
                <a:latin typeface="Calibri" charset="0"/>
              </a:rPr>
              <a:t>Decision Trees suffer from </a:t>
            </a:r>
            <a:r>
              <a:rPr lang="en-US" sz="1800" i="1" dirty="0">
                <a:latin typeface="Calibri" charset="0"/>
              </a:rPr>
              <a:t>fragmentation</a:t>
            </a:r>
            <a:r>
              <a:rPr lang="en-US" sz="1800" dirty="0">
                <a:latin typeface="Calibri" charset="0"/>
              </a:rPr>
              <a:t> in such cases – especially if little data</a:t>
            </a:r>
          </a:p>
          <a:p>
            <a:pPr marL="228600" indent="-228600"/>
            <a:r>
              <a:rPr lang="en-US" dirty="0">
                <a:latin typeface="Calibri" charset="0"/>
              </a:rPr>
              <a:t>Optimal if the independence assumptions hold: </a:t>
            </a:r>
            <a:r>
              <a:rPr lang="en-US" sz="2000" dirty="0">
                <a:latin typeface="Calibri" charset="0"/>
              </a:rPr>
              <a:t>If assumed independence is correct, then it is the Bayes Optimal Classifier for problem</a:t>
            </a:r>
            <a:endParaRPr lang="en-US" dirty="0">
              <a:latin typeface="Calibri" charset="0"/>
            </a:endParaRPr>
          </a:p>
          <a:p>
            <a:pPr marL="228600" indent="-228600"/>
            <a:r>
              <a:rPr lang="en-US" dirty="0">
                <a:latin typeface="Calibri" charset="0"/>
              </a:rPr>
              <a:t>A good dependable baseline for text classification</a:t>
            </a:r>
          </a:p>
          <a:p>
            <a:pPr marL="571500" lvl="1"/>
            <a:r>
              <a:rPr lang="en-US" sz="2400" b="1" dirty="0">
                <a:solidFill>
                  <a:srgbClr val="FF0000"/>
                </a:solidFill>
                <a:latin typeface="Calibri" charset="0"/>
              </a:rPr>
              <a:t>But we will see other classifiers that give better accuracy</a:t>
            </a:r>
          </a:p>
          <a:p>
            <a:pPr marL="228600" indent="-228600"/>
            <a:endParaRPr lang="en-US" dirty="0">
              <a:latin typeface="Calibri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EC57DD6-3907-6941-BD6D-5EBA23435C74}"/>
              </a:ext>
            </a:extLst>
          </p:cNvPr>
          <p:cNvSpPr txBox="1"/>
          <p:nvPr/>
        </p:nvSpPr>
        <p:spPr>
          <a:xfrm>
            <a:off x="7467600" y="4932723"/>
            <a:ext cx="17547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Slide from Chris Manning</a:t>
            </a:r>
          </a:p>
        </p:txBody>
      </p:sp>
    </p:spTree>
    <p:extLst>
      <p:ext uri="{BB962C8B-B14F-4D97-AF65-F5344CB8AC3E}">
        <p14:creationId xmlns:p14="http://schemas.microsoft.com/office/powerpoint/2010/main" val="804126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>
          <a:xfrm>
            <a:off x="3505200" y="188594"/>
            <a:ext cx="5009393" cy="3943350"/>
          </a:xfrm>
        </p:spPr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 dirty="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More on Sentiment Classification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1749423-6D62-3640-A5A8-BAF631756FC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56684"/>
      </p:ext>
    </p:extLst>
  </p:cSld>
  <p:clrMapOvr>
    <a:masterClrMapping/>
  </p:clrMapOvr>
  <p:transition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A51D095-2298-6244-891A-3AF46BF66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480180"/>
      </p:ext>
    </p:extLst>
  </p:cSld>
  <p:clrMapOvr>
    <a:masterClrMapping/>
  </p:clrMapOvr>
  <p:transition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/>
              <a:t>Generative Model for Multinomial Na</a:t>
            </a:r>
            <a:r>
              <a:rPr lang="fr-FR" sz="2800" err="1"/>
              <a:t>ï</a:t>
            </a:r>
            <a:r>
              <a:rPr lang="en-US" sz="2800" err="1"/>
              <a:t>ve</a:t>
            </a:r>
            <a:r>
              <a:rPr lang="en-US" sz="2800"/>
              <a:t> Bayes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63</a:t>
            </a:fld>
            <a:endParaRPr lang="en-US"/>
          </a:p>
        </p:txBody>
      </p:sp>
      <p:sp>
        <p:nvSpPr>
          <p:cNvPr id="32" name="Oval 4"/>
          <p:cNvSpPr>
            <a:spLocks noChangeArrowheads="1"/>
          </p:cNvSpPr>
          <p:nvPr/>
        </p:nvSpPr>
        <p:spPr bwMode="auto">
          <a:xfrm>
            <a:off x="3886200" y="1905000"/>
            <a:ext cx="11430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0">
                <a:solidFill>
                  <a:sysClr val="windowText" lastClr="000000"/>
                </a:solidFill>
              </a:rPr>
              <a:t>c</a:t>
            </a: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=+</a:t>
            </a:r>
          </a:p>
        </p:txBody>
      </p:sp>
      <p:sp>
        <p:nvSpPr>
          <p:cNvPr id="33" name="Oval 6"/>
          <p:cNvSpPr>
            <a:spLocks noChangeArrowheads="1"/>
          </p:cNvSpPr>
          <p:nvPr/>
        </p:nvSpPr>
        <p:spPr bwMode="auto">
          <a:xfrm>
            <a:off x="533400" y="3790950"/>
            <a:ext cx="16002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1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=I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 flipH="1">
            <a:off x="1524000" y="2419350"/>
            <a:ext cx="2590800" cy="13716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Line 15"/>
          <p:cNvSpPr>
            <a:spLocks noChangeShapeType="1"/>
          </p:cNvSpPr>
          <p:nvPr/>
        </p:nvSpPr>
        <p:spPr bwMode="auto">
          <a:xfrm flipH="1">
            <a:off x="3048000" y="2514600"/>
            <a:ext cx="1295400" cy="12763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Line 16"/>
          <p:cNvSpPr>
            <a:spLocks noChangeShapeType="1"/>
          </p:cNvSpPr>
          <p:nvPr/>
        </p:nvSpPr>
        <p:spPr bwMode="auto">
          <a:xfrm flipH="1">
            <a:off x="4419600" y="2495550"/>
            <a:ext cx="762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18"/>
          <p:cNvSpPr>
            <a:spLocks noChangeShapeType="1"/>
          </p:cNvSpPr>
          <p:nvPr/>
        </p:nvSpPr>
        <p:spPr bwMode="auto">
          <a:xfrm>
            <a:off x="4648200" y="2495550"/>
            <a:ext cx="1447800" cy="129540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19"/>
          <p:cNvSpPr>
            <a:spLocks noChangeShapeType="1"/>
          </p:cNvSpPr>
          <p:nvPr/>
        </p:nvSpPr>
        <p:spPr bwMode="auto">
          <a:xfrm>
            <a:off x="4800600" y="2438400"/>
            <a:ext cx="2667000" cy="1352550"/>
          </a:xfrm>
          <a:prstGeom prst="line">
            <a:avLst/>
          </a:prstGeom>
          <a:noFill/>
          <a:ln w="28575">
            <a:solidFill>
              <a:sysClr val="windowText" lastClr="000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22860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2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=love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2" name="Oval 6"/>
          <p:cNvSpPr>
            <a:spLocks noChangeArrowheads="1"/>
          </p:cNvSpPr>
          <p:nvPr/>
        </p:nvSpPr>
        <p:spPr bwMode="auto">
          <a:xfrm>
            <a:off x="3657600" y="3790950"/>
            <a:ext cx="1676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3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=this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3" name="Oval 6"/>
          <p:cNvSpPr>
            <a:spLocks noChangeArrowheads="1"/>
          </p:cNvSpPr>
          <p:nvPr/>
        </p:nvSpPr>
        <p:spPr bwMode="auto">
          <a:xfrm>
            <a:off x="54864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4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=fun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4" name="Oval 6"/>
          <p:cNvSpPr>
            <a:spLocks noChangeArrowheads="1"/>
          </p:cNvSpPr>
          <p:nvPr/>
        </p:nvSpPr>
        <p:spPr bwMode="auto">
          <a:xfrm>
            <a:off x="6934200" y="3790950"/>
            <a:ext cx="1295400" cy="609600"/>
          </a:xfrm>
          <a:prstGeom prst="ellipse">
            <a:avLst/>
          </a:prstGeom>
          <a:solidFill>
            <a:srgbClr val="C0504D"/>
          </a:solidFill>
          <a:ln w="9525">
            <a:solidFill>
              <a:sysClr val="windowText" lastClr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X</a:t>
            </a:r>
            <a:r>
              <a:rPr kumimoji="0" lang="en-US" sz="1800" b="0" i="1" u="none" strike="noStrike" kern="0" cap="none" spc="0" normalizeH="0" baseline="-2500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5</a:t>
            </a:r>
            <a:r>
              <a:rPr kumimoji="0" lang="en-US" sz="1800" b="0" i="1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=film</a:t>
            </a:r>
            <a:endParaRPr kumimoji="0" lang="en-US" sz="1800" b="0" i="0" u="none" strike="noStrike" kern="0" cap="none" spc="0" normalizeH="0" baseline="-2500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811670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9" grpId="0" animBg="1"/>
      <p:bldP spid="40" grpId="0" animBg="1"/>
      <p:bldP spid="41" grpId="0" animBg="1"/>
      <p:bldP spid="43" grpId="0" animBg="1"/>
      <p:bldP spid="44" grpId="0" animBg="1"/>
      <p:bldP spid="71" grpId="0" animBg="1"/>
      <p:bldP spid="72" grpId="0" animBg="1"/>
      <p:bldP spid="73" grpId="0" animBg="1"/>
      <p:bldP spid="74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Na</a:t>
            </a:r>
            <a:r>
              <a:rPr lang="fr-FR" err="1"/>
              <a:t>ï</a:t>
            </a:r>
            <a:r>
              <a:rPr lang="en-US" err="1"/>
              <a:t>ve</a:t>
            </a:r>
            <a:r>
              <a:rPr lang="en-US"/>
              <a:t> Bayes and Language Modeling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/>
              <a:t>Naï</a:t>
            </a:r>
            <a:r>
              <a:rPr lang="en-US" sz="2800" err="1"/>
              <a:t>ve</a:t>
            </a:r>
            <a:r>
              <a:rPr lang="en-US" sz="2800"/>
              <a:t> </a:t>
            </a:r>
            <a:r>
              <a:rPr lang="en-US" sz="2800" err="1"/>
              <a:t>bayes</a:t>
            </a:r>
            <a:r>
              <a:rPr lang="en-US" sz="2800"/>
              <a:t> classifiers can use any sort of feature</a:t>
            </a:r>
          </a:p>
          <a:p>
            <a:pPr lvl="1"/>
            <a:r>
              <a:rPr lang="en-US" sz="2400"/>
              <a:t>URL, email address, dictionaries, network features</a:t>
            </a:r>
          </a:p>
          <a:p>
            <a:r>
              <a:rPr lang="en-US" sz="2800"/>
              <a:t>But if, as in the previous slides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only</a:t>
            </a:r>
            <a:r>
              <a:rPr lang="en-US" sz="2400"/>
              <a:t> word features </a:t>
            </a:r>
          </a:p>
          <a:p>
            <a:pPr lvl="1"/>
            <a:r>
              <a:rPr lang="en-US" sz="2400"/>
              <a:t>we use </a:t>
            </a:r>
            <a:r>
              <a:rPr lang="en-US" sz="2400" b="1"/>
              <a:t>all</a:t>
            </a:r>
            <a:r>
              <a:rPr lang="en-US" sz="2400"/>
              <a:t> of the words in the text (not a subset)</a:t>
            </a:r>
          </a:p>
          <a:p>
            <a:r>
              <a:rPr lang="en-US" sz="2800"/>
              <a:t>Then </a:t>
            </a:r>
          </a:p>
          <a:p>
            <a:pPr lvl="1"/>
            <a:r>
              <a:rPr lang="en-US" sz="2400"/>
              <a:t>Na</a:t>
            </a:r>
            <a:r>
              <a:rPr lang="fr-FR"/>
              <a:t>i</a:t>
            </a:r>
            <a:r>
              <a:rPr lang="en-US" sz="2400" err="1"/>
              <a:t>ve</a:t>
            </a:r>
            <a:r>
              <a:rPr lang="en-US" sz="2400"/>
              <a:t> bayes has an important similarity to language modeling.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5622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Each class = a unigram language model</a:t>
            </a:r>
          </a:p>
        </p:txBody>
      </p:sp>
      <p:sp>
        <p:nvSpPr>
          <p:cNvPr id="46082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0"/>
            <a:ext cx="7772400" cy="1028700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word: P(word | c)</a:t>
            </a:r>
          </a:p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Assigning each sentence: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s|c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)=</a:t>
            </a:r>
            <a:r>
              <a:rPr lang="en-US" err="1">
                <a:latin typeface="Symbol" charset="2"/>
                <a:ea typeface="ＭＳ Ｐゴシック" charset="0"/>
                <a:cs typeface="Symbol" charset="2"/>
              </a:rPr>
              <a:t>Π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 P(</a:t>
            </a:r>
            <a:r>
              <a:rPr lang="en-US" err="1">
                <a:latin typeface="Calibri"/>
                <a:ea typeface="ＭＳ Ｐゴシック" charset="0"/>
                <a:cs typeface="Calibri"/>
              </a:rPr>
              <a:t>word|c</a:t>
            </a:r>
            <a:r>
              <a:rPr lang="en-US">
                <a:latin typeface="Calibri"/>
                <a:ea typeface="ＭＳ Ｐゴシック" charset="0"/>
                <a:cs typeface="Calibri"/>
              </a:rPr>
              <a:t>)</a:t>
            </a:r>
          </a:p>
        </p:txBody>
      </p:sp>
      <p:sp>
        <p:nvSpPr>
          <p:cNvPr id="46083" name="Text Box 4"/>
          <p:cNvSpPr txBox="1">
            <a:spLocks noChangeArrowheads="1"/>
          </p:cNvSpPr>
          <p:nvPr/>
        </p:nvSpPr>
        <p:spPr bwMode="auto">
          <a:xfrm>
            <a:off x="457200" y="2628901"/>
            <a:ext cx="2438400" cy="270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0.1	film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latin typeface="Calibri"/>
                <a:cs typeface="Calibri"/>
              </a:rPr>
              <a:t>…</a:t>
            </a:r>
          </a:p>
        </p:txBody>
      </p:sp>
      <p:sp>
        <p:nvSpPr>
          <p:cNvPr id="753669" name="Text Box 5"/>
          <p:cNvSpPr txBox="1">
            <a:spLocks noChangeArrowheads="1"/>
          </p:cNvSpPr>
          <p:nvPr/>
        </p:nvSpPr>
        <p:spPr bwMode="auto">
          <a:xfrm>
            <a:off x="3505200" y="27432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I</a:t>
            </a:r>
          </a:p>
        </p:txBody>
      </p:sp>
      <p:sp>
        <p:nvSpPr>
          <p:cNvPr id="753670" name="Text Box 6"/>
          <p:cNvSpPr txBox="1">
            <a:spLocks noChangeArrowheads="1"/>
          </p:cNvSpPr>
          <p:nvPr/>
        </p:nvSpPr>
        <p:spPr bwMode="auto">
          <a:xfrm>
            <a:off x="4419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love</a:t>
            </a:r>
          </a:p>
        </p:txBody>
      </p:sp>
      <p:sp>
        <p:nvSpPr>
          <p:cNvPr id="753671" name="Text Box 7"/>
          <p:cNvSpPr txBox="1">
            <a:spLocks noChangeArrowheads="1"/>
          </p:cNvSpPr>
          <p:nvPr/>
        </p:nvSpPr>
        <p:spPr bwMode="auto">
          <a:xfrm>
            <a:off x="52578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this</a:t>
            </a:r>
          </a:p>
        </p:txBody>
      </p:sp>
      <p:sp>
        <p:nvSpPr>
          <p:cNvPr id="753672" name="Text Box 8"/>
          <p:cNvSpPr txBox="1">
            <a:spLocks noChangeArrowheads="1"/>
          </p:cNvSpPr>
          <p:nvPr/>
        </p:nvSpPr>
        <p:spPr bwMode="auto">
          <a:xfrm>
            <a:off x="6324600" y="27432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fun</a:t>
            </a:r>
          </a:p>
        </p:txBody>
      </p:sp>
      <p:sp>
        <p:nvSpPr>
          <p:cNvPr id="753673" name="Text Box 9"/>
          <p:cNvSpPr txBox="1">
            <a:spLocks noChangeArrowheads="1"/>
          </p:cNvSpPr>
          <p:nvPr/>
        </p:nvSpPr>
        <p:spPr bwMode="auto">
          <a:xfrm>
            <a:off x="7086600" y="27432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film</a:t>
            </a:r>
          </a:p>
        </p:txBody>
      </p:sp>
      <p:grpSp>
        <p:nvGrpSpPr>
          <p:cNvPr id="2" name="Group 10"/>
          <p:cNvGrpSpPr>
            <a:grpSpLocks/>
          </p:cNvGrpSpPr>
          <p:nvPr/>
        </p:nvGrpSpPr>
        <p:grpSpPr bwMode="auto">
          <a:xfrm>
            <a:off x="3581400" y="3143250"/>
            <a:ext cx="4191000" cy="0"/>
            <a:chOff x="2256" y="2640"/>
            <a:chExt cx="2640" cy="0"/>
          </a:xfrm>
        </p:grpSpPr>
        <p:sp>
          <p:nvSpPr>
            <p:cNvPr id="46101" name="Line 11"/>
            <p:cNvSpPr>
              <a:spLocks noChangeShapeType="1"/>
            </p:cNvSpPr>
            <p:nvPr/>
          </p:nvSpPr>
          <p:spPr bwMode="auto">
            <a:xfrm>
              <a:off x="2256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2" name="Line 12"/>
            <p:cNvSpPr>
              <a:spLocks noChangeShapeType="1"/>
            </p:cNvSpPr>
            <p:nvPr/>
          </p:nvSpPr>
          <p:spPr bwMode="auto">
            <a:xfrm>
              <a:off x="2832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3" name="Line 13"/>
            <p:cNvSpPr>
              <a:spLocks noChangeShapeType="1"/>
            </p:cNvSpPr>
            <p:nvPr/>
          </p:nvSpPr>
          <p:spPr bwMode="auto">
            <a:xfrm>
              <a:off x="34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4" name="Line 14"/>
            <p:cNvSpPr>
              <a:spLocks noChangeShapeType="1"/>
            </p:cNvSpPr>
            <p:nvPr/>
          </p:nvSpPr>
          <p:spPr bwMode="auto">
            <a:xfrm>
              <a:off x="3984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46105" name="Line 15"/>
            <p:cNvSpPr>
              <a:spLocks noChangeShapeType="1"/>
            </p:cNvSpPr>
            <p:nvPr/>
          </p:nvSpPr>
          <p:spPr bwMode="auto">
            <a:xfrm>
              <a:off x="4608" y="2640"/>
              <a:ext cx="288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Calibri"/>
                <a:cs typeface="Calibri"/>
              </a:endParaRPr>
            </a:p>
          </p:txBody>
        </p:sp>
      </p:grpSp>
      <p:sp>
        <p:nvSpPr>
          <p:cNvPr id="753680" name="Text Box 16"/>
          <p:cNvSpPr txBox="1">
            <a:spLocks noChangeArrowheads="1"/>
          </p:cNvSpPr>
          <p:nvPr/>
        </p:nvSpPr>
        <p:spPr bwMode="auto">
          <a:xfrm>
            <a:off x="3505200" y="3314700"/>
            <a:ext cx="609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1" name="Text Box 17"/>
          <p:cNvSpPr txBox="1">
            <a:spLocks noChangeArrowheads="1"/>
          </p:cNvSpPr>
          <p:nvPr/>
        </p:nvSpPr>
        <p:spPr bwMode="auto">
          <a:xfrm>
            <a:off x="4419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753682" name="Text Box 18"/>
          <p:cNvSpPr txBox="1">
            <a:spLocks noChangeArrowheads="1"/>
          </p:cNvSpPr>
          <p:nvPr/>
        </p:nvSpPr>
        <p:spPr bwMode="auto">
          <a:xfrm>
            <a:off x="52578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.05</a:t>
            </a:r>
          </a:p>
        </p:txBody>
      </p:sp>
      <p:sp>
        <p:nvSpPr>
          <p:cNvPr id="753683" name="Text Box 19"/>
          <p:cNvSpPr txBox="1">
            <a:spLocks noChangeArrowheads="1"/>
          </p:cNvSpPr>
          <p:nvPr/>
        </p:nvSpPr>
        <p:spPr bwMode="auto">
          <a:xfrm>
            <a:off x="6324600" y="3314700"/>
            <a:ext cx="7620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0.01</a:t>
            </a:r>
          </a:p>
        </p:txBody>
      </p:sp>
      <p:sp>
        <p:nvSpPr>
          <p:cNvPr id="753684" name="Text Box 20"/>
          <p:cNvSpPr txBox="1">
            <a:spLocks noChangeArrowheads="1"/>
          </p:cNvSpPr>
          <p:nvPr/>
        </p:nvSpPr>
        <p:spPr bwMode="auto">
          <a:xfrm>
            <a:off x="7086600" y="331470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0.1</a:t>
            </a:r>
          </a:p>
        </p:txBody>
      </p:sp>
      <p:sp>
        <p:nvSpPr>
          <p:cNvPr id="46096" name="Text Box 24"/>
          <p:cNvSpPr txBox="1">
            <a:spLocks noChangeArrowheads="1"/>
          </p:cNvSpPr>
          <p:nvPr/>
        </p:nvSpPr>
        <p:spPr bwMode="auto">
          <a:xfrm>
            <a:off x="609600" y="2228850"/>
            <a:ext cx="137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Class </a:t>
            </a:r>
            <a:r>
              <a:rPr lang="en-US" i="1" err="1">
                <a:latin typeface="Calibri"/>
                <a:cs typeface="Calibri"/>
              </a:rPr>
              <a:t>pos</a:t>
            </a:r>
            <a:endParaRPr lang="en-US" i="1">
              <a:latin typeface="Calibri"/>
              <a:cs typeface="Calibri"/>
            </a:endParaRPr>
          </a:p>
        </p:txBody>
      </p:sp>
      <p:sp>
        <p:nvSpPr>
          <p:cNvPr id="753689" name="Text Box 25"/>
          <p:cNvSpPr txBox="1">
            <a:spLocks noChangeArrowheads="1"/>
          </p:cNvSpPr>
          <p:nvPr/>
        </p:nvSpPr>
        <p:spPr bwMode="auto">
          <a:xfrm>
            <a:off x="5791200" y="4457700"/>
            <a:ext cx="2971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P(s | </a:t>
            </a:r>
            <a:r>
              <a:rPr lang="en-US" err="1"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= 0.0000005 </a:t>
            </a:r>
          </a:p>
        </p:txBody>
      </p:sp>
      <p:sp>
        <p:nvSpPr>
          <p:cNvPr id="46098" name="TextBox 26"/>
          <p:cNvSpPr txBox="1">
            <a:spLocks noChangeArrowheads="1"/>
          </p:cNvSpPr>
          <p:nvPr/>
        </p:nvSpPr>
        <p:spPr bwMode="auto">
          <a:xfrm>
            <a:off x="7620001" y="-67479"/>
            <a:ext cx="103916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  <a:latin typeface="Calibri"/>
                <a:cs typeface="Calibri"/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5446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753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" fill="hold"/>
                                        <p:tgtEl>
                                          <p:spTgt spid="7536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3669" grpId="0" autoUpdateAnimBg="0"/>
      <p:bldP spid="753670" grpId="0" autoUpdateAnimBg="0"/>
      <p:bldP spid="753671" grpId="0" autoUpdateAnimBg="0"/>
      <p:bldP spid="753672" grpId="0" autoUpdateAnimBg="0"/>
      <p:bldP spid="753673" grpId="0" autoUpdateAnimBg="0"/>
      <p:bldP spid="753680" grpId="0" autoUpdateAnimBg="0"/>
      <p:bldP spid="753681" grpId="0" autoUpdateAnimBg="0"/>
      <p:bldP spid="753682" grpId="0" autoUpdateAnimBg="0"/>
      <p:bldP spid="753683" grpId="0" autoUpdateAnimBg="0"/>
      <p:bldP spid="753684" grpId="0" autoUpdateAnimBg="0"/>
      <p:bldP spid="753689" grpId="0" autoUpdateAnimBg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Na</a:t>
            </a:r>
            <a:r>
              <a:rPr lang="fr-FR" err="1">
                <a:latin typeface="Calibri" charset="0"/>
                <a:ea typeface="ＭＳ Ｐゴシック" charset="0"/>
                <a:cs typeface="ＭＳ Ｐゴシック" charset="0"/>
              </a:rPr>
              <a:t>ï</a:t>
            </a:r>
            <a:r>
              <a:rPr lang="en-US" err="1">
                <a:latin typeface="Calibri" charset="0"/>
                <a:ea typeface="ＭＳ Ｐゴシック" charset="0"/>
                <a:cs typeface="ＭＳ Ｐゴシック" charset="0"/>
              </a:rPr>
              <a:t>ve</a:t>
            </a:r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 Bayes as a Language Model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314451"/>
            <a:ext cx="7772400" cy="813197"/>
          </a:xfrm>
        </p:spPr>
        <p:txBody>
          <a:bodyPr/>
          <a:lstStyle/>
          <a:p>
            <a:pPr eaLnBrk="1" hangingPunct="1"/>
            <a:r>
              <a:rPr lang="en-US">
                <a:latin typeface="Calibri"/>
                <a:ea typeface="ＭＳ Ｐゴシック" charset="0"/>
                <a:cs typeface="Calibri"/>
              </a:rPr>
              <a:t>Which class assigns the higher probability to s?</a:t>
            </a:r>
          </a:p>
        </p:txBody>
      </p:sp>
      <p:sp>
        <p:nvSpPr>
          <p:cNvPr id="47107" name="Text Box 4"/>
          <p:cNvSpPr txBox="1">
            <a:spLocks noChangeArrowheads="1"/>
          </p:cNvSpPr>
          <p:nvPr/>
        </p:nvSpPr>
        <p:spPr bwMode="auto">
          <a:xfrm>
            <a:off x="381000" y="2628900"/>
            <a:ext cx="2438400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I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love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0.05	fun</a:t>
            </a:r>
          </a:p>
          <a:p>
            <a:pPr eaLnBrk="1" hangingPunct="1">
              <a:spcBef>
                <a:spcPct val="50000"/>
              </a:spcBef>
            </a:pPr>
            <a:r>
              <a:rPr lang="en-US" sz="2000">
                <a:solidFill>
                  <a:srgbClr val="00AB7E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08" name="Text Box 5"/>
          <p:cNvSpPr txBox="1">
            <a:spLocks noChangeArrowheads="1"/>
          </p:cNvSpPr>
          <p:nvPr/>
        </p:nvSpPr>
        <p:spPr bwMode="auto">
          <a:xfrm>
            <a:off x="533400" y="2114550"/>
            <a:ext cx="16002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00AB7E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00AB7E"/>
                </a:solidFill>
                <a:latin typeface="Calibri"/>
                <a:cs typeface="Calibri"/>
              </a:rPr>
              <a:t>pos</a:t>
            </a:r>
            <a:endParaRPr lang="en-US">
              <a:solidFill>
                <a:srgbClr val="00AB7E"/>
              </a:solidFill>
              <a:latin typeface="Calibri"/>
              <a:cs typeface="Calibri"/>
            </a:endParaRPr>
          </a:p>
        </p:txBody>
      </p:sp>
      <p:sp>
        <p:nvSpPr>
          <p:cNvPr id="47109" name="Text Box 6"/>
          <p:cNvSpPr txBox="1">
            <a:spLocks noChangeArrowheads="1"/>
          </p:cNvSpPr>
          <p:nvPr/>
        </p:nvSpPr>
        <p:spPr bwMode="auto">
          <a:xfrm>
            <a:off x="2819400" y="2114550"/>
            <a:ext cx="16002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solidFill>
                  <a:srgbClr val="FF0000"/>
                </a:solidFill>
                <a:latin typeface="Calibri"/>
                <a:cs typeface="Calibri"/>
              </a:rPr>
              <a:t>Model 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endParaRPr lang="en-US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110" name="Rectangle 7"/>
          <p:cNvSpPr>
            <a:spLocks noChangeArrowheads="1"/>
          </p:cNvSpPr>
          <p:nvPr/>
        </p:nvSpPr>
        <p:spPr bwMode="auto">
          <a:xfrm>
            <a:off x="228600" y="2000250"/>
            <a:ext cx="2133600" cy="2971800"/>
          </a:xfrm>
          <a:prstGeom prst="rect">
            <a:avLst/>
          </a:prstGeom>
          <a:noFill/>
          <a:ln w="9525">
            <a:solidFill>
              <a:srgbClr val="00E4A8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sp>
        <p:nvSpPr>
          <p:cNvPr id="47111" name="Rectangle 8"/>
          <p:cNvSpPr>
            <a:spLocks noChangeArrowheads="1"/>
          </p:cNvSpPr>
          <p:nvPr/>
        </p:nvSpPr>
        <p:spPr bwMode="auto">
          <a:xfrm>
            <a:off x="2438400" y="2000250"/>
            <a:ext cx="2133600" cy="2971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9"/>
          <p:cNvGrpSpPr>
            <a:grpSpLocks/>
          </p:cNvGrpSpPr>
          <p:nvPr/>
        </p:nvGrpSpPr>
        <p:grpSpPr bwMode="auto">
          <a:xfrm>
            <a:off x="4648200" y="2743200"/>
            <a:ext cx="4953000" cy="401241"/>
            <a:chOff x="2928" y="2304"/>
            <a:chExt cx="3120" cy="337"/>
          </a:xfrm>
        </p:grpSpPr>
        <p:sp>
          <p:nvSpPr>
            <p:cNvPr id="47127" name="Text Box 10"/>
            <p:cNvSpPr txBox="1">
              <a:spLocks noChangeArrowheads="1"/>
            </p:cNvSpPr>
            <p:nvPr/>
          </p:nvSpPr>
          <p:spPr bwMode="auto">
            <a:xfrm>
              <a:off x="5184" y="2304"/>
              <a:ext cx="86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film</a:t>
              </a:r>
            </a:p>
          </p:txBody>
        </p:sp>
        <p:sp>
          <p:nvSpPr>
            <p:cNvPr id="47128" name="Text Box 11"/>
            <p:cNvSpPr txBox="1">
              <a:spLocks noChangeArrowheads="1"/>
            </p:cNvSpPr>
            <p:nvPr/>
          </p:nvSpPr>
          <p:spPr bwMode="auto">
            <a:xfrm>
              <a:off x="3504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love</a:t>
              </a:r>
            </a:p>
          </p:txBody>
        </p:sp>
        <p:sp>
          <p:nvSpPr>
            <p:cNvPr id="47129" name="Text Box 12"/>
            <p:cNvSpPr txBox="1">
              <a:spLocks noChangeArrowheads="1"/>
            </p:cNvSpPr>
            <p:nvPr/>
          </p:nvSpPr>
          <p:spPr bwMode="auto">
            <a:xfrm>
              <a:off x="4032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this</a:t>
              </a:r>
            </a:p>
          </p:txBody>
        </p:sp>
        <p:sp>
          <p:nvSpPr>
            <p:cNvPr id="47130" name="Text Box 13"/>
            <p:cNvSpPr txBox="1">
              <a:spLocks noChangeArrowheads="1"/>
            </p:cNvSpPr>
            <p:nvPr/>
          </p:nvSpPr>
          <p:spPr bwMode="auto">
            <a:xfrm>
              <a:off x="4704" y="2304"/>
              <a:ext cx="480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fun</a:t>
              </a:r>
            </a:p>
          </p:txBody>
        </p:sp>
        <p:grpSp>
          <p:nvGrpSpPr>
            <p:cNvPr id="47131" name="Group 14"/>
            <p:cNvGrpSpPr>
              <a:grpSpLocks/>
            </p:cNvGrpSpPr>
            <p:nvPr/>
          </p:nvGrpSpPr>
          <p:grpSpPr bwMode="auto">
            <a:xfrm>
              <a:off x="2976" y="2640"/>
              <a:ext cx="2640" cy="1"/>
              <a:chOff x="2256" y="2640"/>
              <a:chExt cx="2640" cy="0"/>
            </a:xfrm>
          </p:grpSpPr>
          <p:sp>
            <p:nvSpPr>
              <p:cNvPr id="47133" name="Line 15"/>
              <p:cNvSpPr>
                <a:spLocks noChangeShapeType="1"/>
              </p:cNvSpPr>
              <p:nvPr/>
            </p:nvSpPr>
            <p:spPr bwMode="auto">
              <a:xfrm>
                <a:off x="2256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4" name="Line 16"/>
              <p:cNvSpPr>
                <a:spLocks noChangeShapeType="1"/>
              </p:cNvSpPr>
              <p:nvPr/>
            </p:nvSpPr>
            <p:spPr bwMode="auto">
              <a:xfrm>
                <a:off x="2832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5" name="Line 17"/>
              <p:cNvSpPr>
                <a:spLocks noChangeShapeType="1"/>
              </p:cNvSpPr>
              <p:nvPr/>
            </p:nvSpPr>
            <p:spPr bwMode="auto">
              <a:xfrm>
                <a:off x="34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6" name="Line 18"/>
              <p:cNvSpPr>
                <a:spLocks noChangeShapeType="1"/>
              </p:cNvSpPr>
              <p:nvPr/>
            </p:nvSpPr>
            <p:spPr bwMode="auto">
              <a:xfrm>
                <a:off x="3984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47137" name="Line 19"/>
              <p:cNvSpPr>
                <a:spLocks noChangeShapeType="1"/>
              </p:cNvSpPr>
              <p:nvPr/>
            </p:nvSpPr>
            <p:spPr bwMode="auto">
              <a:xfrm>
                <a:off x="4608" y="2640"/>
                <a:ext cx="288" cy="0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>
                  <a:latin typeface="Calibri"/>
                  <a:cs typeface="Calibri"/>
                </a:endParaRPr>
              </a:p>
            </p:txBody>
          </p:sp>
        </p:grpSp>
        <p:sp>
          <p:nvSpPr>
            <p:cNvPr id="47132" name="Text Box 20"/>
            <p:cNvSpPr txBox="1">
              <a:spLocks noChangeArrowheads="1"/>
            </p:cNvSpPr>
            <p:nvPr/>
          </p:nvSpPr>
          <p:spPr bwMode="auto">
            <a:xfrm>
              <a:off x="2928" y="2304"/>
              <a:ext cx="624" cy="3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2000">
                  <a:latin typeface="Calibri"/>
                  <a:cs typeface="Calibri"/>
                </a:rPr>
                <a:t>I</a:t>
              </a:r>
            </a:p>
          </p:txBody>
        </p:sp>
      </p:grpSp>
      <p:grpSp>
        <p:nvGrpSpPr>
          <p:cNvPr id="4" name="Group 21"/>
          <p:cNvGrpSpPr>
            <a:grpSpLocks/>
          </p:cNvGrpSpPr>
          <p:nvPr/>
        </p:nvGrpSpPr>
        <p:grpSpPr bwMode="auto">
          <a:xfrm>
            <a:off x="4648200" y="3314698"/>
            <a:ext cx="4953000" cy="608409"/>
            <a:chOff x="2928" y="2784"/>
            <a:chExt cx="3120" cy="511"/>
          </a:xfrm>
        </p:grpSpPr>
        <p:sp>
          <p:nvSpPr>
            <p:cNvPr id="47117" name="Text Box 22"/>
            <p:cNvSpPr txBox="1">
              <a:spLocks noChangeArrowheads="1"/>
            </p:cNvSpPr>
            <p:nvPr/>
          </p:nvSpPr>
          <p:spPr bwMode="auto">
            <a:xfrm>
              <a:off x="5184" y="2784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8" name="Text Box 23"/>
            <p:cNvSpPr txBox="1">
              <a:spLocks noChangeArrowheads="1"/>
            </p:cNvSpPr>
            <p:nvPr/>
          </p:nvSpPr>
          <p:spPr bwMode="auto">
            <a:xfrm>
              <a:off x="3504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19" name="Text Box 24"/>
            <p:cNvSpPr txBox="1">
              <a:spLocks noChangeArrowheads="1"/>
            </p:cNvSpPr>
            <p:nvPr/>
          </p:nvSpPr>
          <p:spPr bwMode="auto">
            <a:xfrm>
              <a:off x="4032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0" name="Text Box 25"/>
            <p:cNvSpPr txBox="1">
              <a:spLocks noChangeArrowheads="1"/>
            </p:cNvSpPr>
            <p:nvPr/>
          </p:nvSpPr>
          <p:spPr bwMode="auto">
            <a:xfrm>
              <a:off x="4704" y="2784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0.05</a:t>
              </a:r>
            </a:p>
          </p:txBody>
        </p:sp>
        <p:sp>
          <p:nvSpPr>
            <p:cNvPr id="47121" name="Text Box 26"/>
            <p:cNvSpPr txBox="1">
              <a:spLocks noChangeArrowheads="1"/>
            </p:cNvSpPr>
            <p:nvPr/>
          </p:nvSpPr>
          <p:spPr bwMode="auto">
            <a:xfrm>
              <a:off x="2928" y="2784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00AB7E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2" name="Text Box 27"/>
            <p:cNvSpPr txBox="1">
              <a:spLocks noChangeArrowheads="1"/>
            </p:cNvSpPr>
            <p:nvPr/>
          </p:nvSpPr>
          <p:spPr bwMode="auto">
            <a:xfrm>
              <a:off x="5184" y="2985"/>
              <a:ext cx="864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0.1</a:t>
              </a:r>
            </a:p>
          </p:txBody>
        </p:sp>
        <p:sp>
          <p:nvSpPr>
            <p:cNvPr id="47123" name="Text Box 28"/>
            <p:cNvSpPr txBox="1">
              <a:spLocks noChangeArrowheads="1"/>
            </p:cNvSpPr>
            <p:nvPr/>
          </p:nvSpPr>
          <p:spPr bwMode="auto">
            <a:xfrm>
              <a:off x="3504" y="2985"/>
              <a:ext cx="528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0.001</a:t>
              </a:r>
            </a:p>
          </p:txBody>
        </p:sp>
        <p:sp>
          <p:nvSpPr>
            <p:cNvPr id="47124" name="Text Box 29"/>
            <p:cNvSpPr txBox="1">
              <a:spLocks noChangeArrowheads="1"/>
            </p:cNvSpPr>
            <p:nvPr/>
          </p:nvSpPr>
          <p:spPr bwMode="auto">
            <a:xfrm>
              <a:off x="4032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0.01</a:t>
              </a:r>
            </a:p>
          </p:txBody>
        </p:sp>
        <p:sp>
          <p:nvSpPr>
            <p:cNvPr id="47125" name="Text Box 30"/>
            <p:cNvSpPr txBox="1">
              <a:spLocks noChangeArrowheads="1"/>
            </p:cNvSpPr>
            <p:nvPr/>
          </p:nvSpPr>
          <p:spPr bwMode="auto">
            <a:xfrm>
              <a:off x="4704" y="2985"/>
              <a:ext cx="576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0.005</a:t>
              </a:r>
            </a:p>
          </p:txBody>
        </p:sp>
        <p:sp>
          <p:nvSpPr>
            <p:cNvPr id="47126" name="Text Box 31"/>
            <p:cNvSpPr txBox="1">
              <a:spLocks noChangeArrowheads="1"/>
            </p:cNvSpPr>
            <p:nvPr/>
          </p:nvSpPr>
          <p:spPr bwMode="auto">
            <a:xfrm>
              <a:off x="2928" y="2985"/>
              <a:ext cx="480" cy="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Lucida Sans" charset="0"/>
                  <a:ea typeface="ＭＳ Ｐゴシック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sz="1800">
                  <a:solidFill>
                    <a:srgbClr val="FF0000"/>
                  </a:solidFill>
                  <a:latin typeface="Calibri"/>
                  <a:cs typeface="Calibri"/>
                </a:rPr>
                <a:t>0.2</a:t>
              </a:r>
            </a:p>
          </p:txBody>
        </p:sp>
      </p:grpSp>
      <p:sp>
        <p:nvSpPr>
          <p:cNvPr id="754720" name="Text Box 32"/>
          <p:cNvSpPr txBox="1">
            <a:spLocks noChangeArrowheads="1"/>
          </p:cNvSpPr>
          <p:nvPr/>
        </p:nvSpPr>
        <p:spPr bwMode="auto">
          <a:xfrm>
            <a:off x="5410200" y="4286250"/>
            <a:ext cx="2895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alibri"/>
                <a:cs typeface="Calibri"/>
              </a:rPr>
              <a:t>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008000"/>
                </a:solidFill>
                <a:latin typeface="Calibri"/>
                <a:cs typeface="Calibri"/>
              </a:rPr>
              <a:t>pos</a:t>
            </a:r>
            <a:r>
              <a:rPr lang="en-US">
                <a:latin typeface="Calibri"/>
                <a:cs typeface="Calibri"/>
              </a:rPr>
              <a:t>)  &gt;  P(</a:t>
            </a:r>
            <a:r>
              <a:rPr lang="en-US" err="1">
                <a:latin typeface="Calibri"/>
                <a:cs typeface="Calibri"/>
              </a:rPr>
              <a:t>s|</a:t>
            </a:r>
            <a:r>
              <a:rPr lang="en-US" err="1">
                <a:solidFill>
                  <a:srgbClr val="FF0000"/>
                </a:solidFill>
                <a:latin typeface="Calibri"/>
                <a:cs typeface="Calibri"/>
              </a:rPr>
              <a:t>neg</a:t>
            </a:r>
            <a:r>
              <a:rPr lang="en-US">
                <a:latin typeface="Calibri"/>
                <a:cs typeface="Calibri"/>
              </a:rPr>
              <a:t>)</a:t>
            </a:r>
          </a:p>
        </p:txBody>
      </p:sp>
      <p:sp>
        <p:nvSpPr>
          <p:cNvPr id="47115" name="Text Box 33"/>
          <p:cNvSpPr txBox="1">
            <a:spLocks noChangeArrowheads="1"/>
          </p:cNvSpPr>
          <p:nvPr/>
        </p:nvSpPr>
        <p:spPr bwMode="auto">
          <a:xfrm>
            <a:off x="2574925" y="2513410"/>
            <a:ext cx="1545565" cy="23750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0.2	I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0.001	love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0.01	this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0.005	fun</a:t>
            </a:r>
          </a:p>
          <a:p>
            <a:pPr eaLnBrk="1" hangingPunct="1">
              <a:lnSpc>
                <a:spcPct val="150000"/>
              </a:lnSpc>
            </a:pPr>
            <a:r>
              <a:rPr lang="en-US" sz="2000">
                <a:solidFill>
                  <a:schemeClr val="hlink"/>
                </a:solidFill>
                <a:latin typeface="Calibri"/>
                <a:cs typeface="Calibri"/>
              </a:rPr>
              <a:t>0.1	film</a:t>
            </a:r>
          </a:p>
        </p:txBody>
      </p:sp>
      <p:sp>
        <p:nvSpPr>
          <p:cNvPr id="47116" name="TextBox 34"/>
          <p:cNvSpPr txBox="1">
            <a:spLocks noChangeArrowheads="1"/>
          </p:cNvSpPr>
          <p:nvPr/>
        </p:nvSpPr>
        <p:spPr bwMode="auto">
          <a:xfrm>
            <a:off x="7620001" y="-67479"/>
            <a:ext cx="122832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>
                <a:solidFill>
                  <a:srgbClr val="FBFCFF"/>
                </a:solidFill>
              </a:rPr>
              <a:t>Sec.13.2.1</a:t>
            </a:r>
          </a:p>
        </p:txBody>
      </p:sp>
    </p:spTree>
    <p:extLst>
      <p:ext uri="{BB962C8B-B14F-4D97-AF65-F5344CB8AC3E}">
        <p14:creationId xmlns:p14="http://schemas.microsoft.com/office/powerpoint/2010/main" val="1297297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4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4720" grpId="0" autoUpdateAnimBg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Na</a:t>
            </a:r>
            <a:r>
              <a:rPr lang="fr-FR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ï</a:t>
            </a:r>
            <a:r>
              <a:rPr lang="en-US" sz="3600" err="1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ve</a:t>
            </a: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 Bayes: Relationship to Language Modeling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6B49766-BF0A-7C44-BB6B-113E55DA0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591748"/>
      </p:ext>
    </p:extLst>
  </p:cSld>
  <p:clrMapOvr>
    <a:masterClrMapping/>
  </p:clrMapOvr>
  <p:transition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 err="1">
                <a:latin typeface="Calibri (Headings)"/>
                <a:cs typeface="Calibri (Headings)"/>
              </a:rPr>
              <a:t>ï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369466B-BEAB-1A41-B01A-23D2B50089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80928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Let's consider just binary text classification tasks</a:t>
            </a:r>
          </a:p>
          <a:p>
            <a:r>
              <a:rPr lang="en-US"/>
              <a:t>Imagine you're the CEO of Delicious Pie Company</a:t>
            </a:r>
          </a:p>
          <a:p>
            <a:r>
              <a:rPr lang="en-US"/>
              <a:t>You want to know what people are saying about your pies</a:t>
            </a:r>
          </a:p>
          <a:p>
            <a:r>
              <a:rPr lang="en-US"/>
              <a:t>So you build a "Delicious Pie" tweet detector</a:t>
            </a:r>
          </a:p>
          <a:p>
            <a:pPr lvl="1"/>
            <a:r>
              <a:rPr lang="en-US"/>
              <a:t>Positive class: tweets about Delicious Pie Co</a:t>
            </a:r>
          </a:p>
          <a:p>
            <a:pPr lvl="1"/>
            <a:r>
              <a:rPr lang="en-US"/>
              <a:t>Negative class: all other tweets</a:t>
            </a:r>
          </a:p>
        </p:txBody>
      </p:sp>
    </p:spTree>
    <p:extLst>
      <p:ext uri="{BB962C8B-B14F-4D97-AF65-F5344CB8AC3E}">
        <p14:creationId xmlns:p14="http://schemas.microsoft.com/office/powerpoint/2010/main" val="4156453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sentiment analysis?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352550"/>
            <a:ext cx="8915400" cy="3333750"/>
          </a:xfrm>
        </p:spPr>
        <p:txBody>
          <a:bodyPr/>
          <a:lstStyle/>
          <a:p>
            <a:r>
              <a:rPr lang="en-US" sz="2700" i="1">
                <a:cs typeface="ＭＳ Ｐゴシック" pitchFamily="-65" charset="-128"/>
              </a:rPr>
              <a:t>Movie</a:t>
            </a:r>
            <a:r>
              <a:rPr lang="en-US" sz="2700">
                <a:cs typeface="ＭＳ Ｐゴシック" pitchFamily="-65" charset="-128"/>
              </a:rPr>
              <a:t>:  is this review positive or negative?</a:t>
            </a:r>
          </a:p>
          <a:p>
            <a:r>
              <a:rPr lang="en-US" sz="2700" i="1">
                <a:cs typeface="ＭＳ Ｐゴシック" pitchFamily="-65" charset="-128"/>
              </a:rPr>
              <a:t>Products</a:t>
            </a:r>
            <a:r>
              <a:rPr lang="en-US" sz="2700">
                <a:cs typeface="ＭＳ Ｐゴシック" pitchFamily="-65" charset="-128"/>
              </a:rPr>
              <a:t>: what do people think about the new iPhone?</a:t>
            </a:r>
          </a:p>
          <a:p>
            <a:r>
              <a:rPr lang="en-US" sz="2700" i="1">
                <a:cs typeface="ＭＳ Ｐゴシック" pitchFamily="-65" charset="-128"/>
              </a:rPr>
              <a:t>Public sentiment</a:t>
            </a:r>
            <a:r>
              <a:rPr lang="en-US" sz="2700">
                <a:cs typeface="ＭＳ Ｐゴシック" pitchFamily="-65" charset="-128"/>
              </a:rPr>
              <a:t>: how is consumer confidence? </a:t>
            </a:r>
          </a:p>
          <a:p>
            <a:r>
              <a:rPr lang="en-US" sz="2700" i="1">
                <a:cs typeface="ＭＳ Ｐゴシック" pitchFamily="-65" charset="-128"/>
              </a:rPr>
              <a:t>Politics</a:t>
            </a:r>
            <a:r>
              <a:rPr lang="en-US" sz="2700">
                <a:cs typeface="ＭＳ Ｐゴシック" pitchFamily="-65" charset="-128"/>
              </a:rPr>
              <a:t>: what do people think about this candidate or issue?</a:t>
            </a:r>
          </a:p>
          <a:p>
            <a:r>
              <a:rPr lang="en-US" sz="2700" i="1">
                <a:cs typeface="ＭＳ Ｐゴシック" pitchFamily="-65" charset="-128"/>
              </a:rPr>
              <a:t>Prediction</a:t>
            </a:r>
            <a:r>
              <a:rPr lang="en-US" sz="2700">
                <a:cs typeface="ＭＳ Ｐゴシック" pitchFamily="-65" charset="-128"/>
              </a:rPr>
              <a:t>: predict election outcomes or market trends from sentiment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1134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ea typeface="ＭＳ Ｐゴシック" charset="0"/>
                <a:cs typeface="ＭＳ Ｐゴシック" charset="0"/>
              </a:rPr>
              <a:t>The 2-by-2 confusion matrix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71557E-391F-434B-8FBE-DD52E0740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300" y="1211903"/>
            <a:ext cx="8867700" cy="313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79480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ADF2E-F168-3F4A-A9C8-6E8C3F201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BB7CA-5A1F-A441-867B-C86092107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Why don't we use </a:t>
            </a:r>
            <a:r>
              <a:rPr lang="en-US" b="1"/>
              <a:t>accuracy</a:t>
            </a:r>
            <a:r>
              <a:rPr lang="en-US"/>
              <a:t> as our metric?</a:t>
            </a:r>
          </a:p>
          <a:p>
            <a:r>
              <a:rPr lang="en-US"/>
              <a:t>Imagine we saw 1 million tweets</a:t>
            </a:r>
          </a:p>
          <a:p>
            <a:pPr lvl="1"/>
            <a:r>
              <a:rPr lang="en-US"/>
              <a:t>100 of them talked about Delicious Pie Co.</a:t>
            </a:r>
          </a:p>
          <a:p>
            <a:pPr lvl="1"/>
            <a:r>
              <a:rPr lang="en-US"/>
              <a:t>999,900 talked about something else</a:t>
            </a:r>
          </a:p>
          <a:p>
            <a:r>
              <a:rPr lang="en-US"/>
              <a:t>We could build a dumb classifier that just labels every tweet "not about pie"</a:t>
            </a:r>
          </a:p>
          <a:p>
            <a:pPr lvl="1"/>
            <a:r>
              <a:rPr lang="en-US"/>
              <a:t>It would get 99.99% accuracy!!! Wow!!!!</a:t>
            </a:r>
          </a:p>
          <a:p>
            <a:pPr lvl="1"/>
            <a:r>
              <a:rPr lang="en-US"/>
              <a:t>But useless! Doesn't return the comments we are looking for!</a:t>
            </a:r>
          </a:p>
          <a:p>
            <a:pPr lvl="1"/>
            <a:r>
              <a:rPr lang="en-US"/>
              <a:t>That's why we use </a:t>
            </a:r>
            <a:r>
              <a:rPr lang="en-US" b="1"/>
              <a:t>precision</a:t>
            </a:r>
            <a:r>
              <a:rPr lang="en-US"/>
              <a:t> and </a:t>
            </a:r>
            <a:r>
              <a:rPr lang="en-US" b="1"/>
              <a:t>recall </a:t>
            </a:r>
            <a:r>
              <a:rPr lang="en-US"/>
              <a:t>instead</a:t>
            </a:r>
          </a:p>
        </p:txBody>
      </p:sp>
    </p:spTree>
    <p:extLst>
      <p:ext uri="{BB962C8B-B14F-4D97-AF65-F5344CB8AC3E}">
        <p14:creationId xmlns:p14="http://schemas.microsoft.com/office/powerpoint/2010/main" val="2824659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Precision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the system detected (i.e., items the system labeled as positive) that are in fact positive (according to the human gold labels)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839902"/>
            <a:ext cx="7272564" cy="112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6078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1A153-7376-494E-B1AE-CA0782AE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Evaluation: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7491B-DC0F-5246-A2FE-87BF55781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% of items actually present in the input that were correctly identified by the system. </a:t>
            </a:r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26582-00AB-1B4A-A0D7-672377A76D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85800" y="2839902"/>
            <a:ext cx="7272564" cy="112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59773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B1A93-CDD5-DE4A-8E9F-653906B84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Why Precision and recall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863C-8271-914C-A6D4-CEC203B2E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321040" cy="3823648"/>
          </a:xfrm>
        </p:spPr>
        <p:txBody>
          <a:bodyPr>
            <a:normAutofit lnSpcReduction="10000"/>
          </a:bodyPr>
          <a:lstStyle/>
          <a:p>
            <a:r>
              <a:rPr lang="en-US"/>
              <a:t>Our dumb pie-classifier</a:t>
            </a:r>
          </a:p>
          <a:p>
            <a:pPr lvl="1"/>
            <a:r>
              <a:rPr lang="en-US"/>
              <a:t>Just label nothing as "about pie"</a:t>
            </a:r>
          </a:p>
          <a:p>
            <a:pPr marL="0" indent="0">
              <a:buNone/>
            </a:pPr>
            <a:r>
              <a:rPr lang="en-US"/>
              <a:t>Accuracy=99.99%</a:t>
            </a:r>
          </a:p>
          <a:p>
            <a:pPr marL="150813" lvl="1" indent="0">
              <a:buNone/>
            </a:pPr>
            <a:r>
              <a:rPr lang="en-US"/>
              <a:t>	but</a:t>
            </a:r>
          </a:p>
          <a:p>
            <a:pPr marL="0" indent="0">
              <a:buNone/>
            </a:pPr>
            <a:r>
              <a:rPr lang="en-US"/>
              <a:t>Recall = 0</a:t>
            </a:r>
          </a:p>
          <a:p>
            <a:pPr lvl="1"/>
            <a:r>
              <a:rPr lang="en-US"/>
              <a:t>(it doesn't get any of the 100 Pie tweets)</a:t>
            </a:r>
          </a:p>
          <a:p>
            <a:pPr marL="0" indent="0">
              <a:buNone/>
            </a:pPr>
            <a:r>
              <a:rPr lang="en-US"/>
              <a:t>Precision and recall, unlike accuracy, emphasize true positives:</a:t>
            </a:r>
          </a:p>
          <a:p>
            <a:pPr lvl="1"/>
            <a:r>
              <a:rPr lang="en-US"/>
              <a:t> finding the things that we are supposed to be looking for. 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910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combined measure: F</a:t>
            </a:r>
          </a:p>
        </p:txBody>
      </p:sp>
      <p:sp>
        <p:nvSpPr>
          <p:cNvPr id="6758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/>
              <a:t>F measure: a single number that combines P and R: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We almost always use balanced F</a:t>
            </a:r>
            <a:r>
              <a:rPr lang="en-US" baseline="-25000"/>
              <a:t>1</a:t>
            </a:r>
            <a:r>
              <a:rPr lang="en-US"/>
              <a:t> (i.e., </a:t>
            </a:r>
            <a:r>
              <a:rPr lang="en-US">
                <a:sym typeface="Symbol" charset="0"/>
              </a:rPr>
              <a:t></a:t>
            </a:r>
            <a:r>
              <a:rPr lang="en-US"/>
              <a:t> = 1)</a:t>
            </a:r>
            <a:r>
              <a:rPr lang="en-US">
                <a:sym typeface="Symbol" charset="0"/>
              </a:rPr>
              <a:t>		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64739E-E10E-A54C-A5BC-8C54F9339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638300"/>
            <a:ext cx="3055505" cy="12763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2AFEC5-FF43-6247-9309-7563303068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600" y="3886200"/>
            <a:ext cx="16002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7896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Autofit/>
          </a:bodyPr>
          <a:lstStyle/>
          <a:p>
            <a:r>
              <a:rPr lang="en-US" sz="3000"/>
              <a:t>Development Test Sets ("</a:t>
            </a:r>
            <a:r>
              <a:rPr lang="en-US" sz="3000" err="1"/>
              <a:t>Devsets</a:t>
            </a:r>
            <a:r>
              <a:rPr lang="en-US" sz="3000"/>
              <a:t>") and Cross-validation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228600" y="1352550"/>
            <a:ext cx="8686800" cy="37909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en-US" sz="2400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endParaRPr lang="en-US" i="1">
              <a:solidFill>
                <a:srgbClr val="FF0000"/>
              </a:solidFill>
              <a:latin typeface="Calibri" charset="0"/>
            </a:endParaRPr>
          </a:p>
          <a:p>
            <a:pPr>
              <a:lnSpc>
                <a:spcPct val="90000"/>
              </a:lnSpc>
            </a:pPr>
            <a:r>
              <a:rPr lang="en-US">
                <a:latin typeface="Calibri" charset="0"/>
              </a:rPr>
              <a:t>Train on training set, tune on </a:t>
            </a:r>
            <a:r>
              <a:rPr lang="en-US" err="1">
                <a:latin typeface="Calibri" charset="0"/>
              </a:rPr>
              <a:t>devset</a:t>
            </a:r>
            <a:r>
              <a:rPr lang="en-US">
                <a:latin typeface="Calibri" charset="0"/>
              </a:rPr>
              <a:t>, report on </a:t>
            </a:r>
            <a:r>
              <a:rPr lang="en-US" err="1">
                <a:latin typeface="Calibri" charset="0"/>
              </a:rPr>
              <a:t>testset</a:t>
            </a:r>
            <a:endParaRPr lang="en-US">
              <a:latin typeface="Calibri" charset="0"/>
            </a:endParaRP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This avoids overfitting (‘tuning to the test set’)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More conservative estimate of performance</a:t>
            </a:r>
          </a:p>
          <a:p>
            <a:pPr lvl="1">
              <a:lnSpc>
                <a:spcPct val="90000"/>
              </a:lnSpc>
            </a:pPr>
            <a:r>
              <a:rPr lang="en-US">
                <a:latin typeface="Calibri" charset="0"/>
              </a:rPr>
              <a:t>But paradox: want as much data as possible for training, and as much for dev; how to split?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57200" y="1428750"/>
            <a:ext cx="2057400" cy="609600"/>
          </a:xfrm>
          <a:prstGeom prst="rect">
            <a:avLst/>
          </a:prstGeom>
          <a:solidFill>
            <a:srgbClr val="FFCC66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Training set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048000" y="1428750"/>
            <a:ext cx="2819400" cy="6096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Development</a:t>
            </a:r>
            <a:r>
              <a:rPr lang="en-US" sz="2000">
                <a:latin typeface="Calibri"/>
                <a:cs typeface="Calibri"/>
              </a:rPr>
              <a:t> </a:t>
            </a: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</a:t>
            </a:r>
            <a:r>
              <a:rPr kumimoji="0" lang="en-US" sz="2000" b="0" i="0" u="none" strike="noStrike" cap="none" normalizeH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 Set</a:t>
            </a:r>
            <a:endParaRPr kumimoji="0" 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1428750"/>
            <a:ext cx="1219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/>
                <a:cs typeface="Calibri"/>
              </a:rPr>
              <a:t>Test Set</a:t>
            </a:r>
          </a:p>
        </p:txBody>
      </p:sp>
    </p:spTree>
    <p:extLst>
      <p:ext uri="{BB962C8B-B14F-4D97-AF65-F5344CB8AC3E}">
        <p14:creationId xmlns:p14="http://schemas.microsoft.com/office/powerpoint/2010/main" val="34226828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09550"/>
            <a:ext cx="8915400" cy="742950"/>
          </a:xfrm>
        </p:spPr>
        <p:txBody>
          <a:bodyPr>
            <a:normAutofit/>
          </a:bodyPr>
          <a:lstStyle/>
          <a:p>
            <a:r>
              <a:rPr lang="en-US" b="1"/>
              <a:t>Cross-validation: </a:t>
            </a:r>
            <a:r>
              <a:rPr lang="en-US"/>
              <a:t>multiple splits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>
          <a:xfrm>
            <a:off x="457200" y="1047750"/>
            <a:ext cx="8534400" cy="1809750"/>
          </a:xfrm>
        </p:spPr>
        <p:txBody>
          <a:bodyPr>
            <a:normAutofit/>
          </a:bodyPr>
          <a:lstStyle/>
          <a:p>
            <a:r>
              <a:rPr lang="en-US">
                <a:latin typeface="Calibri" charset="0"/>
              </a:rPr>
              <a:t>Pool results over splits, Compute pooled dev performance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2F0341-B4B4-0E4E-8F0B-2BC8697CD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586230"/>
            <a:ext cx="7064581" cy="338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2114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/>
          </a:p>
        </p:txBody>
      </p:sp>
      <p:sp>
        <p:nvSpPr>
          <p:cNvPr id="6" name="Subtitle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rgbClr val="A4001D"/>
                </a:solidFill>
                <a:ea typeface="ＭＳ Ｐゴシック" charset="0"/>
                <a:cs typeface="Calibri"/>
              </a:rPr>
              <a:t>Precision, Recall, and F measure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2C10DCF-BAEE-9A46-8B08-99567CFFC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5421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15301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763000" cy="3886200"/>
          </a:xfrm>
        </p:spPr>
        <p:txBody>
          <a:bodyPr/>
          <a:lstStyle/>
          <a:p>
            <a:r>
              <a:rPr lang="en-US" sz="1800" b="1"/>
              <a:t>Emotion</a:t>
            </a:r>
            <a:r>
              <a:rPr lang="en-US" sz="1800"/>
              <a:t>: brief organically synchronized … evaluation of a major event </a:t>
            </a:r>
          </a:p>
          <a:p>
            <a:pPr lvl="1"/>
            <a:r>
              <a:rPr lang="en-US" sz="1800" i="1"/>
              <a:t>angry, sad, joyful, fearful, ashamed, proud, elated</a:t>
            </a:r>
            <a:endParaRPr lang="en-US" sz="1800"/>
          </a:p>
          <a:p>
            <a:r>
              <a:rPr lang="en-US" sz="1800" b="1"/>
              <a:t>Mood</a:t>
            </a:r>
            <a:r>
              <a:rPr lang="en-US" sz="1800"/>
              <a:t>: diffuse non-caused low-intensity long-duration change in subjective feeling</a:t>
            </a:r>
          </a:p>
          <a:p>
            <a:pPr lvl="1"/>
            <a:r>
              <a:rPr lang="en-US" sz="1800" i="1"/>
              <a:t>cheerful, gloomy, irritable, listless, depressed, buoyant</a:t>
            </a:r>
            <a:endParaRPr lang="en-US" sz="1800"/>
          </a:p>
          <a:p>
            <a:r>
              <a:rPr lang="en-US" sz="1800" b="1"/>
              <a:t>Interpersonal stances</a:t>
            </a:r>
            <a:r>
              <a:rPr lang="en-US" sz="1800"/>
              <a:t>: affective stance toward another person in a specific interaction</a:t>
            </a:r>
          </a:p>
          <a:p>
            <a:pPr lvl="1"/>
            <a:r>
              <a:rPr lang="en-US" sz="1800" i="1"/>
              <a:t>friendly, flirtatious, distant, cold, warm, supportive, contemptuous</a:t>
            </a:r>
          </a:p>
          <a:p>
            <a:r>
              <a:rPr lang="en-US" sz="1800" b="1"/>
              <a:t>Attitudes</a:t>
            </a:r>
            <a:r>
              <a:rPr lang="en-US" sz="1800"/>
              <a:t>: enduring, affectively colored beliefs, dispositions towards objects or persons</a:t>
            </a:r>
          </a:p>
          <a:p>
            <a:pPr lvl="1"/>
            <a:r>
              <a:rPr lang="en-US" sz="1800" i="1"/>
              <a:t> liking, loving, hating, valuing, desiring</a:t>
            </a:r>
            <a:endParaRPr lang="en-US" sz="1800"/>
          </a:p>
          <a:p>
            <a:r>
              <a:rPr lang="en-US" sz="1800" b="1"/>
              <a:t>Personality traits</a:t>
            </a:r>
            <a:r>
              <a:rPr lang="en-US" sz="1800"/>
              <a:t>: stable personality dispositions and typical behavior tendencies</a:t>
            </a:r>
          </a:p>
          <a:p>
            <a:pPr lvl="1"/>
            <a:r>
              <a:rPr lang="en-US" sz="1800" i="1"/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60682183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F71A512-5CA2-1144-A7BA-A55C947FD2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Confusion Matrix for 3-class classification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7DC1DB5-C6B7-CD43-AB70-4D7D6D8749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228" y="1123950"/>
            <a:ext cx="7933544" cy="3708400"/>
          </a:xfrm>
        </p:spPr>
      </p:pic>
    </p:spTree>
    <p:extLst>
      <p:ext uri="{BB962C8B-B14F-4D97-AF65-F5344CB8AC3E}">
        <p14:creationId xmlns:p14="http://schemas.microsoft.com/office/powerpoint/2010/main" val="6328679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5BF71-F8F6-7243-8DBA-B6DBCA1F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19702"/>
            <a:ext cx="89916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to combine P/R from 3 classes to get one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3E76A-761F-DB43-8FEA-8C2985D47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err="1"/>
              <a:t>Macroaveraging</a:t>
            </a:r>
            <a:r>
              <a:rPr lang="en-US"/>
              <a:t>: </a:t>
            </a:r>
          </a:p>
          <a:p>
            <a:pPr lvl="1"/>
            <a:r>
              <a:rPr lang="en-US"/>
              <a:t>compute the performance for each class, and then average over classes</a:t>
            </a:r>
          </a:p>
          <a:p>
            <a:r>
              <a:rPr lang="en-US" err="1"/>
              <a:t>Microaveraging</a:t>
            </a:r>
            <a:r>
              <a:rPr lang="en-US"/>
              <a:t>: </a:t>
            </a:r>
          </a:p>
          <a:p>
            <a:pPr lvl="1"/>
            <a:r>
              <a:rPr lang="en-US"/>
              <a:t>collect decisions for all classes into one confusion matrix</a:t>
            </a:r>
          </a:p>
          <a:p>
            <a:pPr lvl="1"/>
            <a:r>
              <a:rPr lang="en-US"/>
              <a:t>compute precision and recall from that table.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77621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245FAC-9E23-3F4A-8661-8C8B4E553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Macroaveraging</a:t>
            </a:r>
            <a:r>
              <a:rPr lang="en-US"/>
              <a:t> and </a:t>
            </a:r>
            <a:r>
              <a:rPr lang="en-US" err="1"/>
              <a:t>Microaveraging</a:t>
            </a: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92F70E-FA48-C143-9148-CD1907FFBE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1352550"/>
            <a:ext cx="8847281" cy="3009900"/>
          </a:xfrm>
        </p:spPr>
      </p:pic>
    </p:spTree>
    <p:extLst>
      <p:ext uri="{BB962C8B-B14F-4D97-AF65-F5344CB8AC3E}">
        <p14:creationId xmlns:p14="http://schemas.microsoft.com/office/powerpoint/2010/main" val="322570310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Evaluation with more than two classes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9073BBB-E010-434D-AC55-D408AD4A7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18423"/>
      </p:ext>
    </p:extLst>
  </p:cSld>
  <p:clrMapOvr>
    <a:masterClrMapping/>
  </p:clrMapOvr>
  <p:transition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454534"/>
      </p:ext>
    </p:extLst>
  </p:cSld>
  <p:clrMapOvr>
    <a:masterClrMapping/>
  </p:clrMapOvr>
  <p:transition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26D1AE-073D-AE40-A74F-200A69B54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5750"/>
            <a:ext cx="7543800" cy="680397"/>
          </a:xfrm>
        </p:spPr>
        <p:txBody>
          <a:bodyPr>
            <a:normAutofit fontScale="90000"/>
          </a:bodyPr>
          <a:lstStyle/>
          <a:p>
            <a:r>
              <a:rPr lang="en-US"/>
              <a:t>How do we know if one classifier is better than another?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CD06FE-E11D-054E-98C4-D82B54C71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16240" cy="3943350"/>
          </a:xfrm>
        </p:spPr>
        <p:txBody>
          <a:bodyPr>
            <a:normAutofit fontScale="92500" lnSpcReduction="10000"/>
          </a:bodyPr>
          <a:lstStyle/>
          <a:p>
            <a:r>
              <a:rPr lang="en-US"/>
              <a:t>Given:</a:t>
            </a:r>
          </a:p>
          <a:p>
            <a:pPr lvl="1"/>
            <a:r>
              <a:rPr lang="en-US"/>
              <a:t>Classifier A and B</a:t>
            </a:r>
          </a:p>
          <a:p>
            <a:pPr lvl="1"/>
            <a:r>
              <a:rPr lang="en-US"/>
              <a:t>Metric M: M(</a:t>
            </a:r>
            <a:r>
              <a:rPr lang="en-US" err="1"/>
              <a:t>A,x</a:t>
            </a:r>
            <a:r>
              <a:rPr lang="en-US"/>
              <a:t>) is the performance of </a:t>
            </a:r>
            <a:r>
              <a:rPr lang="en-US" i="1"/>
              <a:t>A</a:t>
            </a:r>
            <a:r>
              <a:rPr lang="en-US"/>
              <a:t> on </a:t>
            </a:r>
            <a:r>
              <a:rPr lang="en-US" err="1"/>
              <a:t>testset</a:t>
            </a:r>
            <a:r>
              <a:rPr lang="en-US"/>
              <a:t> </a:t>
            </a:r>
            <a:r>
              <a:rPr lang="en-US" i="1"/>
              <a:t>x</a:t>
            </a:r>
          </a:p>
          <a:p>
            <a:pPr lvl="1"/>
            <a:r>
              <a:rPr lang="en-US"/>
              <a:t>𝛿(x): the performance difference between A, B on x:</a:t>
            </a:r>
          </a:p>
          <a:p>
            <a:pPr lvl="2"/>
            <a:r>
              <a:rPr lang="en-US"/>
              <a:t>𝛿(x) = M(</a:t>
            </a:r>
            <a:r>
              <a:rPr lang="en-US" err="1"/>
              <a:t>A,x</a:t>
            </a:r>
            <a:r>
              <a:rPr lang="en-US"/>
              <a:t>) – M(</a:t>
            </a:r>
            <a:r>
              <a:rPr lang="en-US" err="1"/>
              <a:t>B,x</a:t>
            </a:r>
            <a:r>
              <a:rPr lang="en-US"/>
              <a:t>)</a:t>
            </a:r>
          </a:p>
          <a:p>
            <a:pPr lvl="1"/>
            <a:endParaRPr lang="en-US"/>
          </a:p>
          <a:p>
            <a:pPr lvl="1"/>
            <a:r>
              <a:rPr lang="en-US"/>
              <a:t>We want to know if 𝛿(x)&gt;0, meaning A is better than B</a:t>
            </a:r>
          </a:p>
          <a:p>
            <a:pPr lvl="1"/>
            <a:r>
              <a:rPr lang="en-US"/>
              <a:t>𝛿(x) is called the </a:t>
            </a:r>
            <a:r>
              <a:rPr lang="en-US" b="1"/>
              <a:t>effect size </a:t>
            </a:r>
          </a:p>
          <a:p>
            <a:pPr lvl="1"/>
            <a:r>
              <a:rPr lang="en-US"/>
              <a:t>Suppose we look and see that 𝛿(x)  is positive. Are we done?</a:t>
            </a:r>
          </a:p>
          <a:p>
            <a:pPr lvl="1"/>
            <a:r>
              <a:rPr lang="en-US"/>
              <a:t>No!  This might be just an accident of this one test set, or circumstance of the experiment.  Instead: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0828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047750"/>
            <a:ext cx="80162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Consider two hypotheses:</a:t>
            </a:r>
          </a:p>
          <a:p>
            <a:pPr lvl="1"/>
            <a:r>
              <a:rPr lang="en-US"/>
              <a:t>Null hypothesis: A isn't better than B</a:t>
            </a:r>
          </a:p>
          <a:p>
            <a:pPr lvl="1"/>
            <a:r>
              <a:rPr lang="en-US"/>
              <a:t>A is better than B</a:t>
            </a:r>
          </a:p>
          <a:p>
            <a:r>
              <a:rPr lang="en-US"/>
              <a:t>We want to rule out H</a:t>
            </a:r>
            <a:r>
              <a:rPr lang="en-US" baseline="-25000"/>
              <a:t>0</a:t>
            </a:r>
            <a:endParaRPr lang="en-US"/>
          </a:p>
          <a:p>
            <a:r>
              <a:rPr lang="en-US"/>
              <a:t>We create a random variable X ranging over test sets</a:t>
            </a:r>
          </a:p>
          <a:p>
            <a:r>
              <a:rPr lang="en-US"/>
              <a:t>And ask, how likely, if H</a:t>
            </a:r>
            <a:r>
              <a:rPr lang="en-US" baseline="-25000"/>
              <a:t>0</a:t>
            </a:r>
            <a:r>
              <a:rPr lang="en-US"/>
              <a:t> is true, is it that among these test sets we would see the 𝛿(x) we did see?</a:t>
            </a:r>
          </a:p>
          <a:p>
            <a:pPr marL="630238" indent="-396875">
              <a:buFont typeface="Arial" panose="020B0604020202020204" pitchFamily="34" charset="0"/>
              <a:buChar char="•"/>
            </a:pPr>
            <a:r>
              <a:rPr lang="en-US"/>
              <a:t>Formalized as the p-value:</a:t>
            </a:r>
          </a:p>
          <a:p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F48962-013F-E84E-852A-E6D5E7BFC0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7509" y="1200150"/>
            <a:ext cx="1931773" cy="1066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763" y="4293548"/>
            <a:ext cx="4304632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8225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504950"/>
            <a:ext cx="7863840" cy="3720152"/>
          </a:xfrm>
        </p:spPr>
        <p:txBody>
          <a:bodyPr>
            <a:normAutofit/>
          </a:bodyPr>
          <a:lstStyle/>
          <a:p>
            <a:pPr lvl="1"/>
            <a:r>
              <a:rPr lang="en-US"/>
              <a:t>In our example, this p-value is the probability that we would see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assuming H</a:t>
            </a:r>
            <a:r>
              <a:rPr lang="en-US" baseline="-25000"/>
              <a:t>0</a:t>
            </a:r>
            <a:r>
              <a:rPr lang="en-US"/>
              <a:t> (=</a:t>
            </a:r>
            <a:r>
              <a:rPr lang="en-US" i="1"/>
              <a:t>A </a:t>
            </a:r>
            <a:r>
              <a:rPr lang="en-US"/>
              <a:t>is not better than </a:t>
            </a:r>
            <a:r>
              <a:rPr lang="en-US" i="1"/>
              <a:t>B)</a:t>
            </a:r>
            <a:r>
              <a:rPr lang="en-US"/>
              <a:t>.</a:t>
            </a:r>
          </a:p>
          <a:p>
            <a:pPr lvl="2"/>
            <a:r>
              <a:rPr lang="en-US"/>
              <a:t>If H</a:t>
            </a:r>
            <a:r>
              <a:rPr lang="en-US" baseline="-25000"/>
              <a:t>0</a:t>
            </a:r>
            <a:r>
              <a:rPr lang="en-US"/>
              <a:t> is true but </a:t>
            </a:r>
            <a:r>
              <a:rPr lang="el-GR"/>
              <a:t>δ(</a:t>
            </a:r>
            <a:r>
              <a:rPr lang="en-US" i="1"/>
              <a:t>x</a:t>
            </a:r>
            <a:r>
              <a:rPr lang="en-US"/>
              <a:t>) is huge, that is surprising!  Very low probability!</a:t>
            </a:r>
          </a:p>
          <a:p>
            <a:pPr lvl="1"/>
            <a:r>
              <a:rPr lang="en-US"/>
              <a:t>A very small p-value means that the difference we observed is very unlikely under the null hypothesis, and we can reject the null hypothesis </a:t>
            </a:r>
          </a:p>
          <a:p>
            <a:pPr lvl="1"/>
            <a:r>
              <a:rPr lang="en-US"/>
              <a:t>Very small: .05 or .01 </a:t>
            </a:r>
          </a:p>
          <a:p>
            <a:pPr lvl="1"/>
            <a:r>
              <a:rPr lang="en-US"/>
              <a:t>A result(e.g., “</a:t>
            </a:r>
            <a:r>
              <a:rPr lang="en-US" i="1"/>
              <a:t>A </a:t>
            </a:r>
            <a:r>
              <a:rPr lang="en-US"/>
              <a:t>is better than </a:t>
            </a:r>
            <a:r>
              <a:rPr lang="en-US" i="1"/>
              <a:t>B</a:t>
            </a:r>
            <a:r>
              <a:rPr lang="en-US"/>
              <a:t>”) is </a:t>
            </a:r>
            <a:r>
              <a:rPr lang="en-US" b="1"/>
              <a:t>statistically significant </a:t>
            </a:r>
            <a:r>
              <a:rPr lang="en-US"/>
              <a:t>if the </a:t>
            </a:r>
            <a:r>
              <a:rPr lang="el-GR"/>
              <a:t>δ </a:t>
            </a:r>
            <a:r>
              <a:rPr lang="en-US"/>
              <a:t>we saw has a probability that is below the threshold and we therefore reject this null hypothesis. </a:t>
            </a:r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A571FC-6689-514A-9F48-5775B4DD56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784" y="826316"/>
            <a:ext cx="3466432" cy="58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3384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B668D-5536-C64D-B01D-130636885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ED17-0055-644C-A1F6-5A4FC862C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123950"/>
            <a:ext cx="8153400" cy="4019550"/>
          </a:xfrm>
        </p:spPr>
        <p:txBody>
          <a:bodyPr>
            <a:normAutofit/>
          </a:bodyPr>
          <a:lstStyle/>
          <a:p>
            <a:pPr lvl="1"/>
            <a:r>
              <a:rPr lang="en-US"/>
              <a:t>How do we compute this probability?</a:t>
            </a:r>
          </a:p>
          <a:p>
            <a:pPr lvl="1"/>
            <a:r>
              <a:rPr lang="en-US"/>
              <a:t>In NLP, we don't tend to use parametric tests (like t-tests)</a:t>
            </a:r>
          </a:p>
          <a:p>
            <a:pPr lvl="1"/>
            <a:r>
              <a:rPr lang="en-US"/>
              <a:t>Instead, we use non-parametric tests based on sampling: artificially creating many versions of the setup.</a:t>
            </a:r>
          </a:p>
          <a:p>
            <a:pPr lvl="1"/>
            <a:r>
              <a:rPr lang="en-US"/>
              <a:t>For example, suppose we had created zillions of </a:t>
            </a:r>
            <a:r>
              <a:rPr lang="en-US" err="1"/>
              <a:t>testsets</a:t>
            </a:r>
            <a:r>
              <a:rPr lang="en-US"/>
              <a:t> x'.</a:t>
            </a:r>
          </a:p>
          <a:p>
            <a:pPr lvl="2"/>
            <a:r>
              <a:rPr lang="en-US"/>
              <a:t>Now we measure the value of 𝛿(x') on each test set</a:t>
            </a:r>
          </a:p>
          <a:p>
            <a:pPr lvl="2"/>
            <a:r>
              <a:rPr lang="en-US"/>
              <a:t>That gives us a distribution</a:t>
            </a:r>
          </a:p>
          <a:p>
            <a:pPr lvl="2"/>
            <a:r>
              <a:rPr lang="en-US"/>
              <a:t>Now set a threshold (say .01).</a:t>
            </a:r>
          </a:p>
          <a:p>
            <a:pPr lvl="2"/>
            <a:r>
              <a:rPr lang="en-US"/>
              <a:t>So if we see that in 99% of the test sets 𝛿(x) &gt; 𝛿(x') </a:t>
            </a:r>
          </a:p>
          <a:p>
            <a:pPr lvl="3"/>
            <a:r>
              <a:rPr lang="en-US" sz="1800"/>
              <a:t>We conclude that our original test set delta was a real delta and not an artifact.</a:t>
            </a:r>
          </a:p>
          <a:p>
            <a:pPr lvl="1"/>
            <a:endParaRPr lang="en-US"/>
          </a:p>
          <a:p>
            <a:pPr lvl="1"/>
            <a:endParaRPr lang="en-US"/>
          </a:p>
          <a:p>
            <a:endParaRPr lang="en-US" baseline="-25000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487896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FB0B-B19F-D046-AF21-E9CA0440E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Statistical 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24248-B997-4447-9D40-A352D167A4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/>
              <a:t>Two common approaches:</a:t>
            </a:r>
          </a:p>
          <a:p>
            <a:pPr lvl="1"/>
            <a:r>
              <a:rPr lang="en-US"/>
              <a:t>approximate randomization </a:t>
            </a:r>
          </a:p>
          <a:p>
            <a:pPr lvl="1"/>
            <a:r>
              <a:rPr lang="en-US"/>
              <a:t>bootstrap test</a:t>
            </a:r>
          </a:p>
          <a:p>
            <a:r>
              <a:rPr lang="en-US"/>
              <a:t>Paired tests:</a:t>
            </a:r>
          </a:p>
          <a:p>
            <a:pPr lvl="1"/>
            <a:r>
              <a:rPr lang="en-US"/>
              <a:t>Comparing two sets of observations in which each observation in one set can be paired with an observation in another.</a:t>
            </a:r>
          </a:p>
          <a:p>
            <a:pPr lvl="1"/>
            <a:r>
              <a:rPr lang="en-US"/>
              <a:t>For example, when looking at systems A and B </a:t>
            </a:r>
            <a:r>
              <a:rPr lang="en-US" b="1"/>
              <a:t>on the same test set</a:t>
            </a:r>
            <a:r>
              <a:rPr lang="en-US"/>
              <a:t>, we can compare the performance of system </a:t>
            </a:r>
            <a:r>
              <a:rPr lang="en-US" i="1"/>
              <a:t>A </a:t>
            </a:r>
            <a:r>
              <a:rPr lang="en-US"/>
              <a:t>and</a:t>
            </a:r>
            <a:r>
              <a:rPr lang="en-US" i="1"/>
              <a:t> B </a:t>
            </a:r>
            <a:r>
              <a:rPr lang="en-US"/>
              <a:t>on each same</a:t>
            </a:r>
            <a:r>
              <a:rPr lang="en-US" i="1"/>
              <a:t> </a:t>
            </a:r>
            <a:r>
              <a:rPr lang="en-US"/>
              <a:t>observation </a:t>
            </a:r>
            <a:r>
              <a:rPr lang="en-US" i="1"/>
              <a:t>x</a:t>
            </a:r>
            <a:r>
              <a:rPr lang="en-US" i="1" baseline="-25000"/>
              <a:t>i</a:t>
            </a:r>
            <a:endParaRPr lang="en-US"/>
          </a:p>
          <a:p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068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0789" y="-95250"/>
            <a:ext cx="7772400" cy="857250"/>
          </a:xfrm>
        </p:spPr>
        <p:txBody>
          <a:bodyPr/>
          <a:lstStyle/>
          <a:p>
            <a:r>
              <a:rPr lang="en-US"/>
              <a:t>Scherer Typology of Affective States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4800" y="1255746"/>
            <a:ext cx="8839200" cy="3886200"/>
          </a:xfrm>
        </p:spPr>
        <p:txBody>
          <a:bodyPr/>
          <a:lstStyle/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Emotion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brief organically synchronized … evaluation of a major event 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angry, sad, joyful, fearful, ashamed, proud, elated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Mood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diffuse non-caused low-intensity long-duration change in subjective feeling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cheerful, gloomy, irritable, listless, depressed, buoyant</a:t>
            </a:r>
            <a:endParaRPr lang="en-US" sz="180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sz="1800" b="1">
                <a:solidFill>
                  <a:schemeClr val="accent5">
                    <a:lumMod val="60000"/>
                    <a:lumOff val="40000"/>
                  </a:schemeClr>
                </a:solidFill>
              </a:rPr>
              <a:t>Interpersonal stances</a:t>
            </a:r>
            <a:r>
              <a:rPr lang="en-US" sz="1800">
                <a:solidFill>
                  <a:schemeClr val="accent5">
                    <a:lumMod val="60000"/>
                    <a:lumOff val="40000"/>
                  </a:schemeClr>
                </a:solidFill>
              </a:rPr>
              <a:t>: affective stance toward another person in a specific interaction</a:t>
            </a:r>
          </a:p>
          <a:p>
            <a:pPr lvl="1"/>
            <a:r>
              <a:rPr lang="en-US" sz="1800" i="1">
                <a:solidFill>
                  <a:schemeClr val="accent5">
                    <a:lumMod val="60000"/>
                    <a:lumOff val="40000"/>
                  </a:schemeClr>
                </a:solidFill>
              </a:rPr>
              <a:t>friendly, flirtatious, distant, cold, warm, supportive, contemptuous</a:t>
            </a:r>
          </a:p>
          <a:p>
            <a:r>
              <a:rPr lang="en-US" sz="1800" b="1"/>
              <a:t>Attitudes: enduring, affectively colored beliefs, dispositions towards objects or persons</a:t>
            </a:r>
          </a:p>
          <a:p>
            <a:pPr lvl="1"/>
            <a:r>
              <a:rPr lang="en-US" sz="1800" b="1" i="1"/>
              <a:t> </a:t>
            </a:r>
            <a:r>
              <a:rPr lang="en-US" sz="1800" i="1"/>
              <a:t>liking, loving, hating, valuing, desiring</a:t>
            </a:r>
          </a:p>
          <a:p>
            <a:r>
              <a:rPr lang="en-US" sz="1800" b="1">
                <a:solidFill>
                  <a:srgbClr val="7CD7CF"/>
                </a:solidFill>
              </a:rPr>
              <a:t>Personality traits</a:t>
            </a:r>
            <a:r>
              <a:rPr lang="en-US" sz="1800">
                <a:solidFill>
                  <a:srgbClr val="7CD7CF"/>
                </a:solidFill>
              </a:rPr>
              <a:t>: stable personality dispositions and typical behavior tendencies</a:t>
            </a:r>
          </a:p>
          <a:p>
            <a:pPr lvl="1"/>
            <a:r>
              <a:rPr lang="en-US" sz="1800" i="1">
                <a:solidFill>
                  <a:srgbClr val="7CD7CF"/>
                </a:solidFill>
              </a:rPr>
              <a:t>nervous, anxious, reckless, morose, hostile, jealous</a:t>
            </a:r>
          </a:p>
        </p:txBody>
      </p:sp>
    </p:spTree>
    <p:extLst>
      <p:ext uri="{BB962C8B-B14F-4D97-AF65-F5344CB8AC3E}">
        <p14:creationId xmlns:p14="http://schemas.microsoft.com/office/powerpoint/2010/main" val="209597211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Statistical Significance Testing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86599"/>
      </p:ext>
    </p:extLst>
  </p:cSld>
  <p:clrMapOvr>
    <a:masterClrMapping/>
  </p:clrMapOvr>
  <p:transition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87974"/>
      </p:ext>
    </p:extLst>
  </p:cSld>
  <p:clrMapOvr>
    <a:masterClrMapping/>
  </p:clrMapOvr>
  <p:transition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test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543801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Can apply to any metric (accuracy, precision, recall, F1, </a:t>
            </a:r>
            <a:r>
              <a:rPr lang="en-US" err="1"/>
              <a:t>etc</a:t>
            </a:r>
            <a:r>
              <a:rPr lang="en-US"/>
              <a:t>).</a:t>
            </a:r>
          </a:p>
          <a:p>
            <a:pPr marL="0" indent="0">
              <a:buNone/>
            </a:pPr>
            <a:r>
              <a:rPr lang="en-US" b="1"/>
              <a:t>Bootstrap</a:t>
            </a:r>
            <a:r>
              <a:rPr lang="en-US"/>
              <a:t> means to repeatedly draw large numbers of smaller samples with replacement (called </a:t>
            </a:r>
            <a:r>
              <a:rPr lang="en-US" b="1"/>
              <a:t>bootstrap samples</a:t>
            </a:r>
            <a:r>
              <a:rPr lang="en-US"/>
              <a:t>) from an original larger sample. </a:t>
            </a:r>
          </a:p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3E4566-B632-134A-92A0-6CEC11E46674}"/>
              </a:ext>
            </a:extLst>
          </p:cNvPr>
          <p:cNvSpPr txBox="1"/>
          <p:nvPr/>
        </p:nvSpPr>
        <p:spPr>
          <a:xfrm>
            <a:off x="2895600" y="842008"/>
            <a:ext cx="2899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Efron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000" err="1">
                <a:latin typeface="Calibri" panose="020F0502020204030204" pitchFamily="34" charset="0"/>
                <a:cs typeface="Calibri" panose="020F0502020204030204" pitchFamily="34" charset="0"/>
              </a:rPr>
              <a:t>Tibshirani</a:t>
            </a:r>
            <a:r>
              <a:rPr lang="en-US" sz="2000">
                <a:latin typeface="Calibri" panose="020F0502020204030204" pitchFamily="34" charset="0"/>
                <a:cs typeface="Calibri" panose="020F0502020204030204" pitchFamily="34" charset="0"/>
              </a:rPr>
              <a:t>, 1993</a:t>
            </a:r>
          </a:p>
        </p:txBody>
      </p:sp>
    </p:spTree>
    <p:extLst>
      <p:ext uri="{BB962C8B-B14F-4D97-AF65-F5344CB8AC3E}">
        <p14:creationId xmlns:p14="http://schemas.microsoft.com/office/powerpoint/2010/main" val="379671091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438295"/>
            <a:ext cx="7940040" cy="3429000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Consider a baby text classification example with a test set x of 10 documents, using accuracy as metric.</a:t>
            </a:r>
          </a:p>
          <a:p>
            <a:pPr marL="0" indent="0">
              <a:buNone/>
            </a:pPr>
            <a:r>
              <a:rPr lang="en-US"/>
              <a:t>Suppose these are the results of systems A and B on x, with 4 outcomes (A &amp; B both right, A &amp; B both wrong, A right/B wrong, A wrong/B right):</a:t>
            </a:r>
          </a:p>
          <a:p>
            <a:pPr marL="0" indent="0">
              <a:buNone/>
            </a:pPr>
            <a:r>
              <a:rPr lang="en-US"/>
              <a:t>	either A+B both correct, or 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46735" y="3714750"/>
            <a:ext cx="8096250" cy="684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3313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E442FA3-A2FF-0945-8F19-771D2A523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1DA89-C3C0-3446-9527-AC8200FAC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895350"/>
            <a:ext cx="8168640" cy="3971945"/>
          </a:xfrm>
        </p:spPr>
        <p:txBody>
          <a:bodyPr>
            <a:normAutofit/>
          </a:bodyPr>
          <a:lstStyle/>
          <a:p>
            <a:r>
              <a:rPr lang="en-US"/>
              <a:t>Now we create, many, say, </a:t>
            </a:r>
            <a:r>
              <a:rPr lang="en-US" i="1"/>
              <a:t>b=</a:t>
            </a:r>
            <a:r>
              <a:rPr lang="en-US"/>
              <a:t>10,000 virtual test sets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each of size </a:t>
            </a:r>
            <a:r>
              <a:rPr lang="en-US" i="1"/>
              <a:t>n </a:t>
            </a:r>
            <a:r>
              <a:rPr lang="en-US"/>
              <a:t>= 10. </a:t>
            </a:r>
          </a:p>
          <a:p>
            <a:r>
              <a:rPr lang="en-US"/>
              <a:t>To make each </a:t>
            </a:r>
            <a:r>
              <a:rPr lang="en-US" i="1"/>
              <a:t>x</a:t>
            </a:r>
            <a:r>
              <a:rPr lang="en-US"/>
              <a:t>(</a:t>
            </a:r>
            <a:r>
              <a:rPr lang="en-US" i="1" err="1"/>
              <a:t>i</a:t>
            </a:r>
            <a:r>
              <a:rPr lang="en-US"/>
              <a:t>), we randomly select a cell from row </a:t>
            </a:r>
            <a:r>
              <a:rPr lang="en-US" i="1"/>
              <a:t>x, </a:t>
            </a:r>
            <a:r>
              <a:rPr lang="en-US"/>
              <a:t>with replacement, 10 times</a:t>
            </a:r>
            <a:r>
              <a:rPr lang="en-US" i="1"/>
              <a:t>:</a:t>
            </a:r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74C8CC-D5BF-2146-BFFE-D7B9C8DF4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6735" y="2864798"/>
            <a:ext cx="809625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01268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200150"/>
            <a:ext cx="8092440" cy="3429000"/>
          </a:xfrm>
        </p:spPr>
        <p:txBody>
          <a:bodyPr>
            <a:normAutofit/>
          </a:bodyPr>
          <a:lstStyle/>
          <a:p>
            <a:r>
              <a:rPr lang="en-US"/>
              <a:t>Now we have a distribution!  We can check how often A has an </a:t>
            </a:r>
            <a:r>
              <a:rPr lang="en-US" b="1"/>
              <a:t>accidental</a:t>
            </a:r>
            <a:r>
              <a:rPr lang="en-US"/>
              <a:t> advantage, to see if the original 𝛿(x) we saw was very common.</a:t>
            </a:r>
          </a:p>
          <a:p>
            <a:r>
              <a:rPr lang="en-US"/>
              <a:t>Now assuming H</a:t>
            </a:r>
            <a:r>
              <a:rPr lang="en-US" baseline="-25000"/>
              <a:t>0</a:t>
            </a:r>
            <a:r>
              <a:rPr lang="en-US"/>
              <a:t>, that means normally we expect 𝛿(x')=0</a:t>
            </a:r>
          </a:p>
          <a:p>
            <a:r>
              <a:rPr lang="en-US"/>
              <a:t>So we just count how many times the 𝛿(x') we found exceeds the expected 0 value by 𝛿(x)  or more: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0757" y="4248150"/>
            <a:ext cx="4422486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3031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971550"/>
            <a:ext cx="8092440" cy="2371725"/>
          </a:xfrm>
        </p:spPr>
        <p:txBody>
          <a:bodyPr>
            <a:normAutofit fontScale="92500" lnSpcReduction="10000"/>
          </a:bodyPr>
          <a:lstStyle/>
          <a:p>
            <a:r>
              <a:rPr lang="en-US" sz="2400"/>
              <a:t>Alas, it's slightly more complicated.</a:t>
            </a:r>
          </a:p>
          <a:p>
            <a:r>
              <a:rPr lang="en-US" sz="2400"/>
              <a:t>We didn’t draw these samples from a distribution with 0 mean; we created them from the original test set </a:t>
            </a:r>
            <a:r>
              <a:rPr lang="en-US" sz="2400" i="1"/>
              <a:t>x</a:t>
            </a:r>
            <a:r>
              <a:rPr lang="en-US" sz="2400"/>
              <a:t>, which happens to be biased (by .20) in favor of </a:t>
            </a:r>
            <a:r>
              <a:rPr lang="en-US" sz="2400" i="1"/>
              <a:t>A</a:t>
            </a:r>
            <a:r>
              <a:rPr lang="en-US" sz="2400"/>
              <a:t>. </a:t>
            </a:r>
          </a:p>
          <a:p>
            <a:r>
              <a:rPr lang="en-US" sz="2400"/>
              <a:t>So to measure how surprising is our observed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), we actually compute the p-value by counting how often </a:t>
            </a:r>
            <a:r>
              <a:rPr lang="el-GR" sz="2400"/>
              <a:t>δ(</a:t>
            </a:r>
            <a:r>
              <a:rPr lang="en-US" sz="2400" i="1"/>
              <a:t>x'</a:t>
            </a:r>
            <a:r>
              <a:rPr lang="en-US" sz="2400"/>
              <a:t>) exceeds the expected value of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by </a:t>
            </a:r>
            <a:r>
              <a:rPr lang="el-GR" sz="2400"/>
              <a:t>δ(</a:t>
            </a:r>
            <a:r>
              <a:rPr lang="en-US" sz="2400" i="1"/>
              <a:t>x</a:t>
            </a:r>
            <a:r>
              <a:rPr lang="en-US" sz="2400"/>
              <a:t>) or more: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45C9DA-1B00-D845-9C04-14313AB6A6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95400" y="3343275"/>
            <a:ext cx="4878456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8598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DB571-1E87-3649-9EB8-2BA5F2EC2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Bootstrap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3EC77-8E63-E648-A7B1-4609F0B1E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0" y="1352550"/>
            <a:ext cx="8092440" cy="3581400"/>
          </a:xfrm>
        </p:spPr>
        <p:txBody>
          <a:bodyPr>
            <a:normAutofit lnSpcReduction="10000"/>
          </a:bodyPr>
          <a:lstStyle/>
          <a:p>
            <a:r>
              <a:rPr lang="en-US"/>
              <a:t>Suppose:</a:t>
            </a:r>
          </a:p>
          <a:p>
            <a:pPr lvl="1"/>
            <a:r>
              <a:rPr lang="en-US" sz="2600"/>
              <a:t>We have 10,000 test sets 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 and a threshold of .01 </a:t>
            </a:r>
          </a:p>
          <a:p>
            <a:pPr lvl="1"/>
            <a:r>
              <a:rPr lang="en-US" sz="2600"/>
              <a:t>And in only 47 of the test sets do we find that 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(</a:t>
            </a:r>
            <a:r>
              <a:rPr lang="en-US" sz="2600" i="1" err="1"/>
              <a:t>i</a:t>
            </a:r>
            <a:r>
              <a:rPr lang="en-US" sz="2600"/>
              <a:t>)) ≥ 2</a:t>
            </a:r>
            <a:r>
              <a:rPr lang="el-GR" sz="2600"/>
              <a:t>δ(</a:t>
            </a:r>
            <a:r>
              <a:rPr lang="en-US" sz="2600" i="1"/>
              <a:t>x</a:t>
            </a:r>
            <a:r>
              <a:rPr lang="en-US" sz="2600"/>
              <a:t>)</a:t>
            </a:r>
          </a:p>
          <a:p>
            <a:pPr lvl="1"/>
            <a:r>
              <a:rPr lang="en-US" sz="2600"/>
              <a:t>The resulting p-value is .0047 </a:t>
            </a:r>
          </a:p>
          <a:p>
            <a:pPr lvl="1"/>
            <a:r>
              <a:rPr lang="en-US" sz="2600"/>
              <a:t>This is smaller than .01, indicating </a:t>
            </a:r>
            <a:r>
              <a:rPr lang="el-GR" sz="2600"/>
              <a:t>δ (</a:t>
            </a:r>
            <a:r>
              <a:rPr lang="en-US" sz="2600" i="1"/>
              <a:t>x</a:t>
            </a:r>
            <a:r>
              <a:rPr lang="en-US" sz="2600"/>
              <a:t>) is indeed sufficiently surprising</a:t>
            </a:r>
          </a:p>
          <a:p>
            <a:pPr lvl="1"/>
            <a:r>
              <a:rPr lang="en-US" sz="2600"/>
              <a:t>And we reject the null hypothesis and conclude </a:t>
            </a:r>
            <a:r>
              <a:rPr lang="en-US" sz="2600" i="1"/>
              <a:t>A </a:t>
            </a:r>
            <a:r>
              <a:rPr lang="en-US" sz="2600"/>
              <a:t>is better than </a:t>
            </a:r>
            <a:r>
              <a:rPr lang="en-US" sz="2600" i="1"/>
              <a:t>B</a:t>
            </a:r>
            <a:r>
              <a:rPr lang="en-US" sz="2600"/>
              <a:t>. </a:t>
            </a:r>
          </a:p>
          <a:p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8601655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51B2-4E0A-7141-A7E9-FF089CE20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Paired bootstrap example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545780E-D2E4-794A-885A-922129F46B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480496"/>
            <a:ext cx="8072847" cy="310896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1E8A00-0FF6-004F-B472-FF7B4D1B86D5}"/>
              </a:ext>
            </a:extLst>
          </p:cNvPr>
          <p:cNvSpPr txBox="1"/>
          <p:nvPr/>
        </p:nvSpPr>
        <p:spPr>
          <a:xfrm>
            <a:off x="3103906" y="800099"/>
            <a:ext cx="2981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After Berg-Kirkpatrick et al (2012)</a:t>
            </a:r>
          </a:p>
        </p:txBody>
      </p:sp>
    </p:spTree>
    <p:extLst>
      <p:ext uri="{BB962C8B-B14F-4D97-AF65-F5344CB8AC3E}">
        <p14:creationId xmlns:p14="http://schemas.microsoft.com/office/powerpoint/2010/main" val="615336772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400">
                <a:latin typeface="Calibri (Headings)"/>
                <a:cs typeface="Calibri (Headings)"/>
              </a:rPr>
              <a:t>Text Classification and Na</a:t>
            </a:r>
            <a:r>
              <a:rPr lang="fr-FR" sz="3400">
                <a:latin typeface="Calibri (Headings)"/>
                <a:cs typeface="Calibri (Headings)"/>
              </a:rPr>
              <a:t>i</a:t>
            </a:r>
            <a:r>
              <a:rPr lang="en-US" sz="3400" err="1">
                <a:latin typeface="Calibri (Headings)"/>
                <a:cs typeface="Calibri (Headings)"/>
              </a:rPr>
              <a:t>ve</a:t>
            </a:r>
            <a:r>
              <a:rPr lang="en-US" sz="3400">
                <a:latin typeface="Calibri (Headings)"/>
                <a:cs typeface="Calibri (Headings)"/>
              </a:rPr>
              <a:t> Bayes</a:t>
            </a:r>
            <a:endParaRPr lang="en-US" sz="3400">
              <a:latin typeface="Calibri (Headings)"/>
              <a:ea typeface="ＭＳ Ｐゴシック" charset="0"/>
              <a:cs typeface="Calibri (Headings)"/>
            </a:endParaRPr>
          </a:p>
        </p:txBody>
      </p:sp>
      <p:sp>
        <p:nvSpPr>
          <p:cNvPr id="16387" name="Rectangle 6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buFont typeface="Times" charset="0"/>
              <a:buNone/>
            </a:pPr>
            <a:r>
              <a:rPr lang="en-US" sz="3600">
                <a:solidFill>
                  <a:srgbClr val="A4001D"/>
                </a:solidFill>
                <a:latin typeface="Calibri"/>
                <a:ea typeface="ＭＳ Ｐゴシック" charset="0"/>
                <a:cs typeface="Calibri"/>
              </a:rPr>
              <a:t>The Paired Bootstrap Test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5D2D89-26BA-824A-ACD1-829F917EEF8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438564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17530</TotalTime>
  <Words>4585</Words>
  <Application>Microsoft Macintosh PowerPoint</Application>
  <PresentationFormat>On-screen Show (16:9)</PresentationFormat>
  <Paragraphs>635</Paragraphs>
  <Slides>105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105</vt:i4>
      </vt:variant>
    </vt:vector>
  </HeadingPairs>
  <TitlesOfParts>
    <vt:vector size="120" baseType="lpstr">
      <vt:lpstr>Calibri (Headings)</vt:lpstr>
      <vt:lpstr>Arial</vt:lpstr>
      <vt:lpstr>Calibri</vt:lpstr>
      <vt:lpstr>Calibri Light</vt:lpstr>
      <vt:lpstr>Cambria Math</vt:lpstr>
      <vt:lpstr>Courier</vt:lpstr>
      <vt:lpstr>Lucida Grande</vt:lpstr>
      <vt:lpstr>Lucida Sans</vt:lpstr>
      <vt:lpstr>Symbol</vt:lpstr>
      <vt:lpstr>Tahoma</vt:lpstr>
      <vt:lpstr>Times</vt:lpstr>
      <vt:lpstr>Times New Roman</vt:lpstr>
      <vt:lpstr>Wingdings</vt:lpstr>
      <vt:lpstr>Retrospect</vt:lpstr>
      <vt:lpstr>Equation</vt:lpstr>
      <vt:lpstr>Text Classification and Naive Bayes</vt:lpstr>
      <vt:lpstr>Is this spam?</vt:lpstr>
      <vt:lpstr>Who wrote which Federalist papers?</vt:lpstr>
      <vt:lpstr>What is the subject of this medical article?</vt:lpstr>
      <vt:lpstr>Positive or negative movie review?</vt:lpstr>
      <vt:lpstr>Positive or negative movie review?</vt:lpstr>
      <vt:lpstr>Why sentiment analysis?</vt:lpstr>
      <vt:lpstr>Scherer Typology of Affective States</vt:lpstr>
      <vt:lpstr>Scherer Typology of Affective States</vt:lpstr>
      <vt:lpstr>Basic Sentiment Classification</vt:lpstr>
      <vt:lpstr>Summary: Text Classification</vt:lpstr>
      <vt:lpstr>Text Classification: definition</vt:lpstr>
      <vt:lpstr>Classification Methods:  Hand-coded rules</vt:lpstr>
      <vt:lpstr>Classification Methods: Supervised Machine Learning</vt:lpstr>
      <vt:lpstr>Classification Methods: Supervised Machine Learning</vt:lpstr>
      <vt:lpstr>Text Classification and Naive Bayes</vt:lpstr>
      <vt:lpstr>Text Classification and Naive Bayes</vt:lpstr>
      <vt:lpstr>Naive Bayes Intuition</vt:lpstr>
      <vt:lpstr>The Bag of Words Representation</vt:lpstr>
      <vt:lpstr>The bag of words representation</vt:lpstr>
      <vt:lpstr>Bayes’ Rule Applied to Documents and Classes</vt:lpstr>
      <vt:lpstr>Naive Bayes Classifier (I)</vt:lpstr>
      <vt:lpstr>Naive Bayes Classifier (II)</vt:lpstr>
      <vt:lpstr>Naïve Bayes Classifier (IV)</vt:lpstr>
      <vt:lpstr>Multinomial Naive Bayes Independence Assumptions</vt:lpstr>
      <vt:lpstr>Multinomial Naive Bayes Classifier</vt:lpstr>
      <vt:lpstr>Applying Multinomial Naive Bayes Classifiers to Text Classification</vt:lpstr>
      <vt:lpstr>Problems with multiplying lots of probs</vt:lpstr>
      <vt:lpstr>We actually do everything in log space</vt:lpstr>
      <vt:lpstr>Text Classification and Naive Bayes</vt:lpstr>
      <vt:lpstr>Text Classification and Naïve Bayes</vt:lpstr>
      <vt:lpstr>Learning the Multinomial Naive Bayes Model</vt:lpstr>
      <vt:lpstr>Parameter estimation</vt:lpstr>
      <vt:lpstr>Problem with Maximum Likelihood</vt:lpstr>
      <vt:lpstr>Laplace (add-1) smoothing for Naïve Bayes</vt:lpstr>
      <vt:lpstr>Multinomial Naïve Bayes: Learning</vt:lpstr>
      <vt:lpstr>Unknown words</vt:lpstr>
      <vt:lpstr>Stop words</vt:lpstr>
      <vt:lpstr>Text Classification and Naive Bayes</vt:lpstr>
      <vt:lpstr>Text Classification and Naive Bayes</vt:lpstr>
      <vt:lpstr>Let's do a worked sentiment example!</vt:lpstr>
      <vt:lpstr>A worked sentiment example with add-1 smoothing</vt:lpstr>
      <vt:lpstr>Optimizing for sentiment analysis</vt:lpstr>
      <vt:lpstr>Binary Multinomial Naïve Bayes: Learning</vt:lpstr>
      <vt:lpstr>Binary Multinomial Naive Bayes  on a test document d</vt:lpstr>
      <vt:lpstr>Binary multinominal naive Bayes</vt:lpstr>
      <vt:lpstr>Binary multinominal naive Bayes</vt:lpstr>
      <vt:lpstr>Binary multinominal naive Bayes</vt:lpstr>
      <vt:lpstr>Binary multinominal naive Bayes</vt:lpstr>
      <vt:lpstr>Text Classification and Naive Bayes</vt:lpstr>
      <vt:lpstr>Text Classification and Naive Bayes</vt:lpstr>
      <vt:lpstr>Sentiment Classification: Dealing with Negation</vt:lpstr>
      <vt:lpstr>Sentiment Classification: Dealing with Negation</vt:lpstr>
      <vt:lpstr>Sentiment Classification: Lexicons</vt:lpstr>
      <vt:lpstr>MPQA Subjectivity Cues Lexicon</vt:lpstr>
      <vt:lpstr>The General Inquirer</vt:lpstr>
      <vt:lpstr>Using Lexicons in Sentiment Classification</vt:lpstr>
      <vt:lpstr>Naive Bayes in Other tasks: Spam Filtering</vt:lpstr>
      <vt:lpstr>Naive Bayes in Language ID</vt:lpstr>
      <vt:lpstr>Summary: Naive Bayes is Not So Naive</vt:lpstr>
      <vt:lpstr>Text Classification and Naive Bayes</vt:lpstr>
      <vt:lpstr>Text Classification and Naïve Bayes</vt:lpstr>
      <vt:lpstr>Generative Model for Multinomial Naïve Bayes</vt:lpstr>
      <vt:lpstr>Naïve Bayes and Language Modeling</vt:lpstr>
      <vt:lpstr>Each class = a unigram language model</vt:lpstr>
      <vt:lpstr>Naïve Bayes as a Language Model</vt:lpstr>
      <vt:lpstr>Text Classification and Naïve Bayes</vt:lpstr>
      <vt:lpstr>Text Classification and Naïve Bayes</vt:lpstr>
      <vt:lpstr>Evaluation</vt:lpstr>
      <vt:lpstr>The 2-by-2 confusion matrix</vt:lpstr>
      <vt:lpstr>Evaluation: Accuracy</vt:lpstr>
      <vt:lpstr>Evaluation: Precision</vt:lpstr>
      <vt:lpstr>Evaluation: Recall</vt:lpstr>
      <vt:lpstr>Why Precision and recall</vt:lpstr>
      <vt:lpstr>A combined measure: F</vt:lpstr>
      <vt:lpstr>Development Test Sets ("Devsets") and Cross-validation</vt:lpstr>
      <vt:lpstr>Cross-validation: multiple splits</vt:lpstr>
      <vt:lpstr>Text Classification and Naive Bayes</vt:lpstr>
      <vt:lpstr>Text Classification and Naive Bayes</vt:lpstr>
      <vt:lpstr>Confusion Matrix for 3-class classification</vt:lpstr>
      <vt:lpstr>How to combine P/R from 3 classes to get one metric</vt:lpstr>
      <vt:lpstr>Macroaveraging and Microaveraging</vt:lpstr>
      <vt:lpstr>Text Classification and Naive Bayes</vt:lpstr>
      <vt:lpstr>Text Classification and Naive Bayes</vt:lpstr>
      <vt:lpstr>How do we know if one classifier is better than another?</vt:lpstr>
      <vt:lpstr>Statistical Hypothesis Testing</vt:lpstr>
      <vt:lpstr>Statistical Hypothesis Testing</vt:lpstr>
      <vt:lpstr>Statistical Hypothesis Testing</vt:lpstr>
      <vt:lpstr>Statistical Hypothesis Testing</vt:lpstr>
      <vt:lpstr>Text Classification and Naive Bayes</vt:lpstr>
      <vt:lpstr>Text Classification and Naive Bayes</vt:lpstr>
      <vt:lpstr>Bootstrap test</vt:lpstr>
      <vt:lpstr>Bootstrap example</vt:lpstr>
      <vt:lpstr>Bootstrap example</vt:lpstr>
      <vt:lpstr>Bootstrap example</vt:lpstr>
      <vt:lpstr>Bootstrap example</vt:lpstr>
      <vt:lpstr>Bootstrap example</vt:lpstr>
      <vt:lpstr>Paired bootstrap example</vt:lpstr>
      <vt:lpstr>Text Classification and Naive Bayes</vt:lpstr>
      <vt:lpstr>Text Classification and Naive Bayes</vt:lpstr>
      <vt:lpstr>Harms in sentiment classifiers</vt:lpstr>
      <vt:lpstr>Harms in toxicity classification</vt:lpstr>
      <vt:lpstr>What causes these harms?</vt:lpstr>
      <vt:lpstr>Model Cards</vt:lpstr>
      <vt:lpstr>Text Classification and Naive Bayes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Dan Jurafsky</cp:lastModifiedBy>
  <cp:revision>290</cp:revision>
  <cp:lastPrinted>2021-03-28T22:22:47Z</cp:lastPrinted>
  <dcterms:created xsi:type="dcterms:W3CDTF">2010-04-19T15:31:24Z</dcterms:created>
  <dcterms:modified xsi:type="dcterms:W3CDTF">2021-04-04T15:45:47Z</dcterms:modified>
</cp:coreProperties>
</file>

<file path=docProps/thumbnail.jpeg>
</file>